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348" r:id="rId2"/>
    <p:sldId id="349" r:id="rId3"/>
    <p:sldId id="412" r:id="rId4"/>
    <p:sldId id="419" r:id="rId5"/>
    <p:sldId id="421" r:id="rId6"/>
    <p:sldId id="420" r:id="rId7"/>
    <p:sldId id="423" r:id="rId8"/>
    <p:sldId id="422" r:id="rId9"/>
    <p:sldId id="413" r:id="rId10"/>
    <p:sldId id="425" r:id="rId11"/>
    <p:sldId id="427" r:id="rId12"/>
    <p:sldId id="428" r:id="rId13"/>
    <p:sldId id="429" r:id="rId14"/>
    <p:sldId id="430" r:id="rId15"/>
    <p:sldId id="431" r:id="rId16"/>
    <p:sldId id="414" r:id="rId17"/>
    <p:sldId id="432" r:id="rId18"/>
    <p:sldId id="433" r:id="rId19"/>
    <p:sldId id="434" r:id="rId20"/>
    <p:sldId id="436" r:id="rId21"/>
    <p:sldId id="437" r:id="rId22"/>
    <p:sldId id="438" r:id="rId23"/>
    <p:sldId id="415" r:id="rId24"/>
    <p:sldId id="441" r:id="rId25"/>
    <p:sldId id="442" r:id="rId26"/>
    <p:sldId id="440" r:id="rId27"/>
    <p:sldId id="443" r:id="rId28"/>
    <p:sldId id="526" r:id="rId29"/>
    <p:sldId id="527" r:id="rId30"/>
    <p:sldId id="453" r:id="rId31"/>
    <p:sldId id="445" r:id="rId32"/>
    <p:sldId id="454" r:id="rId33"/>
    <p:sldId id="447" r:id="rId34"/>
    <p:sldId id="455" r:id="rId35"/>
    <p:sldId id="448" r:id="rId36"/>
    <p:sldId id="450" r:id="rId37"/>
    <p:sldId id="451" r:id="rId38"/>
    <p:sldId id="449" r:id="rId39"/>
    <p:sldId id="456" r:id="rId40"/>
    <p:sldId id="460" r:id="rId41"/>
    <p:sldId id="458" r:id="rId42"/>
    <p:sldId id="461" r:id="rId43"/>
    <p:sldId id="462" r:id="rId44"/>
    <p:sldId id="463" r:id="rId45"/>
    <p:sldId id="464" r:id="rId46"/>
    <p:sldId id="465" r:id="rId47"/>
    <p:sldId id="466" r:id="rId48"/>
    <p:sldId id="459" r:id="rId49"/>
    <p:sldId id="468" r:id="rId50"/>
    <p:sldId id="470" r:id="rId51"/>
    <p:sldId id="469" r:id="rId52"/>
    <p:sldId id="416" r:id="rId53"/>
    <p:sldId id="475" r:id="rId54"/>
    <p:sldId id="476" r:id="rId55"/>
    <p:sldId id="478" r:id="rId56"/>
    <p:sldId id="480" r:id="rId57"/>
    <p:sldId id="483" r:id="rId58"/>
    <p:sldId id="490" r:id="rId59"/>
    <p:sldId id="494" r:id="rId60"/>
    <p:sldId id="496" r:id="rId61"/>
    <p:sldId id="499" r:id="rId62"/>
    <p:sldId id="501" r:id="rId63"/>
    <p:sldId id="504" r:id="rId64"/>
    <p:sldId id="508" r:id="rId65"/>
    <p:sldId id="509" r:id="rId66"/>
    <p:sldId id="510" r:id="rId67"/>
    <p:sldId id="502" r:id="rId68"/>
    <p:sldId id="516" r:id="rId69"/>
    <p:sldId id="515" r:id="rId70"/>
    <p:sldId id="517" r:id="rId71"/>
    <p:sldId id="417" r:id="rId72"/>
    <p:sldId id="472" r:id="rId73"/>
    <p:sldId id="473" r:id="rId74"/>
    <p:sldId id="474" r:id="rId75"/>
    <p:sldId id="477" r:id="rId76"/>
    <p:sldId id="479" r:id="rId77"/>
    <p:sldId id="482" r:id="rId78"/>
    <p:sldId id="484" r:id="rId79"/>
    <p:sldId id="487" r:id="rId80"/>
    <p:sldId id="488" r:id="rId81"/>
    <p:sldId id="418" r:id="rId82"/>
    <p:sldId id="503" r:id="rId83"/>
    <p:sldId id="491" r:id="rId84"/>
    <p:sldId id="493" r:id="rId85"/>
    <p:sldId id="497" r:id="rId86"/>
    <p:sldId id="498" r:id="rId87"/>
    <p:sldId id="495" r:id="rId88"/>
    <p:sldId id="500" r:id="rId89"/>
    <p:sldId id="518" r:id="rId90"/>
    <p:sldId id="511" r:id="rId91"/>
    <p:sldId id="512" r:id="rId92"/>
    <p:sldId id="520" r:id="rId93"/>
    <p:sldId id="521" r:id="rId94"/>
    <p:sldId id="411" r:id="rId95"/>
  </p:sldIdLst>
  <p:sldSz cx="12192000" cy="6858000"/>
  <p:notesSz cx="6997700" cy="9283700"/>
  <p:embeddedFontLst>
    <p:embeddedFont>
      <p:font typeface="본고딕 KR Regular" panose="020B0600000101010101" charset="-127"/>
      <p:regular r:id="rId98"/>
    </p:embeddedFont>
    <p:embeddedFont>
      <p:font typeface="Amaranth" panose="020B0600000101010101" charset="0"/>
      <p:regular r:id="rId99"/>
      <p:bold r:id="rId100"/>
      <p:boldItalic r:id="rId101"/>
    </p:embeddedFont>
    <p:embeddedFont>
      <p:font typeface="Britannic Bold" panose="020B0903060703020204" pitchFamily="34" charset="0"/>
      <p:regular r:id="rId102"/>
    </p:embeddedFont>
    <p:embeddedFont>
      <p:font typeface="Cambria Math" panose="02040503050406030204" pitchFamily="18" charset="0"/>
      <p:regular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85BD34B-C442-014B-AFCC-7FE3D49D0965}">
          <p14:sldIdLst>
            <p14:sldId id="348"/>
            <p14:sldId id="349"/>
          </p14:sldIdLst>
        </p14:section>
        <p14:section name="3.1" id="{E9FBCB9F-3DA1-8644-B340-E358C230028C}">
          <p14:sldIdLst>
            <p14:sldId id="412"/>
            <p14:sldId id="419"/>
            <p14:sldId id="421"/>
            <p14:sldId id="420"/>
            <p14:sldId id="423"/>
            <p14:sldId id="422"/>
          </p14:sldIdLst>
        </p14:section>
        <p14:section name="3.2" id="{05BD4A31-D866-9446-BE27-C1BAC0257C58}">
          <p14:sldIdLst>
            <p14:sldId id="413"/>
            <p14:sldId id="425"/>
            <p14:sldId id="427"/>
            <p14:sldId id="428"/>
            <p14:sldId id="429"/>
            <p14:sldId id="430"/>
            <p14:sldId id="431"/>
          </p14:sldIdLst>
        </p14:section>
        <p14:section name="3.3" id="{6B8EB49D-E5E7-42FC-B7AF-43F0CF1DF263}">
          <p14:sldIdLst>
            <p14:sldId id="414"/>
            <p14:sldId id="432"/>
            <p14:sldId id="433"/>
            <p14:sldId id="434"/>
            <p14:sldId id="436"/>
            <p14:sldId id="437"/>
            <p14:sldId id="438"/>
          </p14:sldIdLst>
        </p14:section>
        <p14:section name="3.4" id="{DA68D7F7-4B5E-E44B-9CD7-AC2D5DCD4850}">
          <p14:sldIdLst>
            <p14:sldId id="415"/>
            <p14:sldId id="441"/>
            <p14:sldId id="442"/>
            <p14:sldId id="440"/>
            <p14:sldId id="443"/>
            <p14:sldId id="526"/>
            <p14:sldId id="527"/>
            <p14:sldId id="453"/>
            <p14:sldId id="445"/>
            <p14:sldId id="454"/>
            <p14:sldId id="447"/>
            <p14:sldId id="455"/>
            <p14:sldId id="448"/>
            <p14:sldId id="450"/>
            <p14:sldId id="451"/>
            <p14:sldId id="449"/>
            <p14:sldId id="456"/>
            <p14:sldId id="460"/>
            <p14:sldId id="458"/>
            <p14:sldId id="461"/>
            <p14:sldId id="462"/>
            <p14:sldId id="463"/>
            <p14:sldId id="464"/>
            <p14:sldId id="465"/>
            <p14:sldId id="466"/>
            <p14:sldId id="459"/>
            <p14:sldId id="468"/>
            <p14:sldId id="470"/>
            <p14:sldId id="469"/>
            <p14:sldId id="416"/>
            <p14:sldId id="475"/>
            <p14:sldId id="476"/>
            <p14:sldId id="478"/>
            <p14:sldId id="480"/>
            <p14:sldId id="483"/>
            <p14:sldId id="490"/>
            <p14:sldId id="494"/>
            <p14:sldId id="496"/>
            <p14:sldId id="499"/>
            <p14:sldId id="501"/>
            <p14:sldId id="504"/>
            <p14:sldId id="508"/>
            <p14:sldId id="509"/>
            <p14:sldId id="510"/>
            <p14:sldId id="502"/>
            <p14:sldId id="516"/>
            <p14:sldId id="515"/>
            <p14:sldId id="517"/>
            <p14:sldId id="417"/>
            <p14:sldId id="472"/>
            <p14:sldId id="473"/>
            <p14:sldId id="474"/>
            <p14:sldId id="477"/>
            <p14:sldId id="479"/>
            <p14:sldId id="482"/>
            <p14:sldId id="484"/>
            <p14:sldId id="487"/>
            <p14:sldId id="488"/>
            <p14:sldId id="418"/>
            <p14:sldId id="503"/>
            <p14:sldId id="491"/>
            <p14:sldId id="493"/>
            <p14:sldId id="497"/>
            <p14:sldId id="498"/>
            <p14:sldId id="495"/>
            <p14:sldId id="500"/>
            <p14:sldId id="518"/>
            <p14:sldId id="511"/>
            <p14:sldId id="512"/>
            <p14:sldId id="520"/>
            <p14:sldId id="521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2/21/2022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구조이자</a:t>
            </a:r>
            <a:r>
              <a:rPr lang="en-US" altLang="ko-KR"/>
              <a:t>, multiplexing</a:t>
            </a:r>
            <a:r>
              <a:rPr lang="ko-KR" altLang="en-US"/>
              <a:t>을 하기 위해 요구되는 것</a:t>
            </a:r>
            <a:endParaRPr lang="en-US" altLang="ko-KR"/>
          </a:p>
          <a:p>
            <a:r>
              <a:rPr lang="en-US" altLang="ko-KR"/>
              <a:t>Field</a:t>
            </a:r>
            <a:r>
              <a:rPr lang="ko-KR" altLang="en-US"/>
              <a:t>가 결국 </a:t>
            </a:r>
            <a:r>
              <a:rPr lang="en-US" altLang="ko-KR"/>
              <a:t>port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13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9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NAK-free</a:t>
            </a:r>
            <a:r>
              <a:rPr lang="ko-KR" altLang="en-US"/>
              <a:t>는 </a:t>
            </a:r>
            <a:r>
              <a:rPr lang="en-US" altLang="ko-KR"/>
              <a:t>duplicate ACK</a:t>
            </a:r>
            <a:r>
              <a:rPr lang="ko-KR" altLang="en-US"/>
              <a:t>으로 대체 가능한데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67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0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8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7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9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시나리오에서 다루는 건 </a:t>
            </a:r>
            <a:r>
              <a:rPr lang="en-US" altLang="ko-KR"/>
              <a:t>1) congestion</a:t>
            </a:r>
            <a:r>
              <a:rPr lang="ko-KR" altLang="en-US"/>
              <a:t>이 왜 발생하는가 </a:t>
            </a:r>
            <a:r>
              <a:rPr lang="en-US" altLang="ko-KR"/>
              <a:t>2) cost of congestion (utilization</a:t>
            </a:r>
            <a:r>
              <a:rPr lang="ko-KR" altLang="en-US"/>
              <a:t>과</a:t>
            </a:r>
            <a:r>
              <a:rPr lang="en-US" altLang="ko-KR"/>
              <a:t> performance </a:t>
            </a:r>
            <a:r>
              <a:rPr lang="ko-KR" altLang="en-US"/>
              <a:t>관점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1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Throughput </a:t>
            </a:r>
            <a:r>
              <a:rPr lang="ko-KR" altLang="en-US"/>
              <a:t>측면에서는 좋은 것 같지만</a:t>
            </a:r>
            <a:r>
              <a:rPr lang="en-US" altLang="ko-KR"/>
              <a:t>, delay </a:t>
            </a:r>
            <a:r>
              <a:rPr lang="ko-KR" altLang="en-US"/>
              <a:t>측면에서는 좋지 않음</a:t>
            </a:r>
            <a:r>
              <a:rPr lang="en-US" altLang="ko-KR"/>
              <a:t>. Output</a:t>
            </a:r>
            <a:r>
              <a:rPr lang="ko-KR" altLang="en-US"/>
              <a:t>이 </a:t>
            </a:r>
            <a:r>
              <a:rPr lang="en-US" altLang="ko-KR"/>
              <a:t>sending </a:t>
            </a:r>
            <a:r>
              <a:rPr lang="ko-KR" altLang="en-US"/>
              <a:t>양을 따라가지 못하니까 계속 쌓이게 됨</a:t>
            </a:r>
            <a:endParaRPr lang="en-US" altLang="ko-KR"/>
          </a:p>
          <a:p>
            <a:r>
              <a:rPr lang="ko-KR" altLang="en-US"/>
              <a:t>근데</a:t>
            </a:r>
            <a:r>
              <a:rPr lang="en-US" altLang="ko-KR"/>
              <a:t>, </a:t>
            </a:r>
            <a:r>
              <a:rPr lang="ko-KR" altLang="en-US"/>
              <a:t>재전송이 발생하는 경우는 아님</a:t>
            </a:r>
            <a:r>
              <a:rPr lang="en-US" altLang="ko-KR"/>
              <a:t>. Delay</a:t>
            </a:r>
            <a:r>
              <a:rPr lang="ko-KR" altLang="en-US"/>
              <a:t>가 있어도 재전송은 일어나지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08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여기서는 </a:t>
            </a:r>
            <a:r>
              <a:rPr lang="en-US" altLang="ko-KR"/>
              <a:t>packet </a:t>
            </a:r>
            <a:r>
              <a:rPr lang="ko-KR" altLang="en-US"/>
              <a:t>재전송이 일어나므로</a:t>
            </a:r>
            <a:r>
              <a:rPr lang="en-US" altLang="ko-KR"/>
              <a:t>, </a:t>
            </a:r>
            <a:r>
              <a:rPr lang="ko-KR" altLang="en-US"/>
              <a:t>전송되는 패킷이 실제로 생성된 데이터보다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9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</a:t>
            </a:r>
            <a:r>
              <a:rPr lang="en-US" altLang="ko-KR"/>
              <a:t>performance</a:t>
            </a:r>
            <a:r>
              <a:rPr lang="ko-KR" altLang="en-US"/>
              <a:t>는 </a:t>
            </a:r>
            <a:r>
              <a:rPr lang="en-US" altLang="ko-KR"/>
              <a:t>retransmission</a:t>
            </a:r>
            <a:r>
              <a:rPr lang="ko-KR" altLang="en-US"/>
              <a:t>에 영향을 받는다고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0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Finer application-level control??</a:t>
            </a:r>
          </a:p>
          <a:p>
            <a:endParaRPr lang="en-US" altLang="ko-KR"/>
          </a:p>
          <a:p>
            <a:r>
              <a:rPr lang="en-US" altLang="ko-KR"/>
              <a:t>Use case</a:t>
            </a:r>
            <a:r>
              <a:rPr lang="ko-KR" altLang="en-US"/>
              <a:t>는 </a:t>
            </a:r>
            <a:r>
              <a:rPr lang="en-US" altLang="ko-KR"/>
              <a:t>multimedia </a:t>
            </a:r>
            <a:r>
              <a:rPr lang="ko-KR" altLang="en-US"/>
              <a:t>쪽</a:t>
            </a:r>
            <a:r>
              <a:rPr lang="en-US" altLang="ko-KR"/>
              <a:t> = loss </a:t>
            </a:r>
            <a:r>
              <a:rPr lang="ko-KR" altLang="en-US"/>
              <a:t>수용이 가능하기 때문</a:t>
            </a:r>
            <a:endParaRPr lang="en-US" altLang="ko-KR"/>
          </a:p>
          <a:p>
            <a:r>
              <a:rPr lang="ko-KR" altLang="en-US"/>
              <a:t>근데</a:t>
            </a:r>
            <a:r>
              <a:rPr lang="en-US" altLang="ko-KR"/>
              <a:t>, </a:t>
            </a:r>
            <a:r>
              <a:rPr lang="ko-KR" altLang="en-US"/>
              <a:t>논란도 많음</a:t>
            </a:r>
            <a:endParaRPr lang="en-US" altLang="ko-KR"/>
          </a:p>
          <a:p>
            <a:r>
              <a:rPr lang="en-US" altLang="ko-KR"/>
              <a:t>UDP</a:t>
            </a:r>
            <a:r>
              <a:rPr lang="ko-KR" altLang="en-US"/>
              <a:t>는 </a:t>
            </a:r>
            <a:r>
              <a:rPr lang="en-US" altLang="ko-KR"/>
              <a:t>congestion control</a:t>
            </a:r>
            <a:r>
              <a:rPr lang="ko-KR" altLang="en-US"/>
              <a:t>이 되지 않으니까 </a:t>
            </a:r>
            <a:r>
              <a:rPr lang="en-US" altLang="ko-KR"/>
              <a:t>TCP connection</a:t>
            </a:r>
            <a:r>
              <a:rPr lang="ko-KR" altLang="en-US"/>
              <a:t>을 몰아냄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46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버퍼가 가득 차서 패킷이 </a:t>
            </a:r>
            <a:r>
              <a:rPr lang="en-US" altLang="ko-KR"/>
              <a:t>drop </a:t>
            </a:r>
            <a:r>
              <a:rPr lang="ko-KR" altLang="en-US"/>
              <a:t>되면서 재전송 </a:t>
            </a:r>
            <a:r>
              <a:rPr lang="en-US" altLang="ko-KR"/>
              <a:t>-&gt; </a:t>
            </a:r>
            <a:r>
              <a:rPr lang="ko-KR" altLang="en-US"/>
              <a:t>그로 인한 비효율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2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 번째 </a:t>
            </a:r>
            <a:r>
              <a:rPr lang="en-US" altLang="ko-KR"/>
              <a:t>= </a:t>
            </a:r>
            <a:r>
              <a:rPr lang="ko-KR" altLang="en-US"/>
              <a:t>네트워크 바빠서 패킷이 잘 오가지 못하는 상태</a:t>
            </a:r>
            <a:endParaRPr lang="en-US" altLang="ko-KR"/>
          </a:p>
          <a:p>
            <a:r>
              <a:rPr lang="ko-KR" altLang="en-US"/>
              <a:t>두 번째 </a:t>
            </a:r>
            <a:r>
              <a:rPr lang="en-US" altLang="ko-KR"/>
              <a:t>= </a:t>
            </a:r>
            <a:r>
              <a:rPr lang="ko-KR" altLang="en-US"/>
              <a:t>네트워크 </a:t>
            </a:r>
            <a:r>
              <a:rPr lang="en-US" altLang="ko-KR"/>
              <a:t>congestion </a:t>
            </a:r>
            <a:r>
              <a:rPr lang="ko-KR" altLang="en-US"/>
              <a:t>임박</a:t>
            </a:r>
            <a:endParaRPr lang="en-US" altLang="ko-KR"/>
          </a:p>
          <a:p>
            <a:r>
              <a:rPr lang="ko-KR" altLang="en-US"/>
              <a:t>세 번째 </a:t>
            </a:r>
            <a:r>
              <a:rPr lang="en-US" altLang="ko-KR"/>
              <a:t>= </a:t>
            </a:r>
            <a:r>
              <a:rPr lang="ko-KR" altLang="en-US"/>
              <a:t>특정 </a:t>
            </a:r>
            <a:r>
              <a:rPr lang="en-US" altLang="ko-KR"/>
              <a:t>ACK </a:t>
            </a:r>
            <a:r>
              <a:rPr lang="ko-KR" altLang="en-US"/>
              <a:t>빼고 나머지가 오고는 있으니까 </a:t>
            </a:r>
            <a:r>
              <a:rPr lang="en-US" altLang="ko-KR"/>
              <a:t>-&gt; </a:t>
            </a:r>
            <a:r>
              <a:rPr lang="ko-KR" altLang="en-US"/>
              <a:t>첫 번째보다 상대적으로 덜 심각한 상태로 본다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5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Source port – return address</a:t>
            </a:r>
          </a:p>
          <a:p>
            <a:r>
              <a:rPr lang="en-US" altLang="ko-KR"/>
              <a:t>Destination port – multiplexing</a:t>
            </a:r>
          </a:p>
          <a:p>
            <a:r>
              <a:rPr lang="en-US" altLang="ko-KR"/>
              <a:t>Length</a:t>
            </a:r>
          </a:p>
          <a:p>
            <a:r>
              <a:rPr lang="en-US" altLang="ko-KR"/>
              <a:t>Checksum – error checking</a:t>
            </a:r>
          </a:p>
          <a:p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Segment</a:t>
            </a:r>
            <a:r>
              <a:rPr lang="ko-KR" altLang="en-US"/>
              <a:t>를 </a:t>
            </a:r>
            <a:r>
              <a:rPr lang="en-US" altLang="ko-KR"/>
              <a:t>16</a:t>
            </a:r>
            <a:r>
              <a:rPr lang="ko-KR" altLang="en-US"/>
              <a:t>비트 단위로 쪼개서 그걸 전부 더함</a:t>
            </a:r>
            <a:endParaRPr lang="en-US" altLang="ko-KR"/>
          </a:p>
          <a:p>
            <a:r>
              <a:rPr lang="en-US" altLang="ko-KR"/>
              <a:t>Overflow</a:t>
            </a:r>
            <a:r>
              <a:rPr lang="ko-KR" altLang="en-US"/>
              <a:t>되어서 </a:t>
            </a:r>
            <a:r>
              <a:rPr lang="en-US" altLang="ko-KR"/>
              <a:t>carry</a:t>
            </a:r>
            <a:r>
              <a:rPr lang="ko-KR" altLang="en-US"/>
              <a:t>되는 거 마지막에 더함</a:t>
            </a:r>
            <a:endParaRPr lang="en-US" altLang="ko-KR"/>
          </a:p>
          <a:p>
            <a:r>
              <a:rPr lang="ko-KR" altLang="en-US"/>
              <a:t>그리고 </a:t>
            </a:r>
            <a:r>
              <a:rPr lang="en-US" altLang="ko-KR"/>
              <a:t>1</a:t>
            </a:r>
            <a:r>
              <a:rPr lang="ko-KR" altLang="en-US"/>
              <a:t>의 보수 취함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* 1</a:t>
            </a:r>
            <a:r>
              <a:rPr lang="ko-KR" altLang="en-US"/>
              <a:t>의 보수 취하는 이유는 </a:t>
            </a:r>
            <a:r>
              <a:rPr lang="en-US" altLang="ko-KR"/>
              <a:t>checksum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과 구별하기 위해</a:t>
            </a:r>
            <a:endParaRPr lang="en-US" altLang="ko-KR"/>
          </a:p>
          <a:p>
            <a:r>
              <a:rPr lang="en-US" altLang="ko-KR"/>
              <a:t>(0</a:t>
            </a:r>
            <a:r>
              <a:rPr lang="ko-KR" altLang="en-US"/>
              <a:t>은 </a:t>
            </a:r>
            <a:r>
              <a:rPr lang="en-US" altLang="ko-KR"/>
              <a:t>checksum</a:t>
            </a:r>
            <a:r>
              <a:rPr lang="ko-KR" altLang="en-US"/>
              <a:t>을 안 쓰겠다는 뜻이므로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3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5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패킷 손실도 없고</a:t>
            </a:r>
            <a:r>
              <a:rPr lang="en-US" altLang="ko-KR"/>
              <a:t>, </a:t>
            </a:r>
            <a:r>
              <a:rPr lang="ko-KR" altLang="en-US"/>
              <a:t>비트 에러도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1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4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158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에러가</a:t>
            </a:r>
            <a:r>
              <a:rPr lang="en-US" altLang="ko-KR"/>
              <a:t> </a:t>
            </a:r>
            <a:r>
              <a:rPr lang="ko-KR" altLang="en-US"/>
              <a:t>있는 경우</a:t>
            </a:r>
            <a:endParaRPr lang="en-US" altLang="ko-KR"/>
          </a:p>
          <a:p>
            <a:r>
              <a:rPr lang="ko-KR" altLang="en-US"/>
              <a:t>에러가 없는 경우</a:t>
            </a:r>
            <a:endParaRPr lang="en-US" altLang="ko-KR"/>
          </a:p>
          <a:p>
            <a:r>
              <a:rPr lang="ko-KR" altLang="en-US"/>
              <a:t>나누어서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3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Chapter 03: Transport Layer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2022.02.22</a:t>
            </a:r>
          </a:p>
          <a:p>
            <a:r>
              <a:rPr lang="en-US" altLang="ko-KR" dirty="0" err="1"/>
              <a:t>Sumin</a:t>
            </a:r>
            <a:r>
              <a:rPr lang="en-US" altLang="ko-KR"/>
              <a:t> Sohn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E73C8-807E-3D41-9C56-747BC6F5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Transport-Layer Scheme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342D8-2AA7-E649-BA2F-93ACB00B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Sockets</a:t>
            </a:r>
          </a:p>
          <a:p>
            <a:pPr lvl="1"/>
            <a:r>
              <a:rPr kumimoji="1" lang="en" altLang="ko-KR"/>
              <a:t>Doors through which data passes from between process and network</a:t>
            </a:r>
          </a:p>
          <a:p>
            <a:pPr lvl="1"/>
            <a:r>
              <a:rPr kumimoji="1" lang="en" altLang="ko-KR"/>
              <a:t>Process can have one or more sockets</a:t>
            </a:r>
          </a:p>
          <a:p>
            <a:pPr lvl="1"/>
            <a:r>
              <a:rPr kumimoji="1" lang="en" altLang="ko-KR"/>
              <a:t>Transport layer delivers data to socket, rather than the process itself</a:t>
            </a:r>
          </a:p>
          <a:p>
            <a:r>
              <a:rPr kumimoji="1" lang="en-US" altLang="ko-KR"/>
              <a:t>Structure of sockets and segments</a:t>
            </a:r>
          </a:p>
          <a:p>
            <a:pPr lvl="1"/>
            <a:r>
              <a:rPr kumimoji="1" lang="en" altLang="ko-KR"/>
              <a:t>Each socket has a unique identifier</a:t>
            </a:r>
          </a:p>
          <a:p>
            <a:pPr lvl="2"/>
            <a:r>
              <a:rPr lang="en-US" altLang="ko-KR"/>
              <a:t>Format of identifier depends on whether socket is UDP or TCP socket</a:t>
            </a:r>
          </a:p>
          <a:p>
            <a:pPr lvl="1"/>
            <a:r>
              <a:rPr lang="en-US" altLang="ko-KR"/>
              <a:t>Each transport-layer segment has a set of fields</a:t>
            </a:r>
          </a:p>
          <a:p>
            <a:pPr lvl="2"/>
            <a:r>
              <a:rPr lang="en-US" altLang="ko-KR"/>
              <a:t>Transport layer examine these fields to identify receiving socket</a:t>
            </a:r>
          </a:p>
          <a:p>
            <a:pPr lvl="2"/>
            <a:r>
              <a:rPr lang="en-US" altLang="ko-KR"/>
              <a:t>And direct the segment to that socket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0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EF50B-B0DB-2945-A278-40AC79A2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Multiplexing and Demultiplexing: Transport-Layer Protocol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76083-6453-044B-B2F6-87B6E7AB81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Multiplexing</a:t>
            </a:r>
          </a:p>
          <a:p>
            <a:pPr lvl="1"/>
            <a:r>
              <a:rPr kumimoji="1" lang="en-US" altLang="ko-KR"/>
              <a:t>Gathering data from sockets</a:t>
            </a:r>
          </a:p>
          <a:p>
            <a:pPr lvl="1"/>
            <a:r>
              <a:rPr kumimoji="1" lang="en-US" altLang="ko-KR"/>
              <a:t>Adding header to create segments </a:t>
            </a:r>
          </a:p>
          <a:p>
            <a:pPr lvl="1"/>
            <a:r>
              <a:rPr kumimoji="1" lang="en-US" altLang="ko-KR"/>
              <a:t>Passing down to network layer</a:t>
            </a:r>
          </a:p>
          <a:p>
            <a:r>
              <a:rPr kumimoji="1" lang="en-US" altLang="ko-KR"/>
              <a:t>Demultiplexing</a:t>
            </a:r>
          </a:p>
          <a:p>
            <a:pPr lvl="1"/>
            <a:r>
              <a:rPr kumimoji="1" lang="en-US" altLang="ko-KR"/>
              <a:t>Delivering the data in a transport-layer segment to the correct socket</a:t>
            </a:r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C38A3D-2231-4F4F-BD45-5F1685605C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81320"/>
            <a:ext cx="5930900" cy="32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143E-5A50-9145-83FF-CD8A031F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Segment Fields for Multiplexing and Demultiplexing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6C327-3C87-DD41-ABE3-6950EE0C3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Source / destination port number fields</a:t>
            </a:r>
          </a:p>
          <a:p>
            <a:pPr lvl="1"/>
            <a:r>
              <a:rPr kumimoji="1" lang="en-US" altLang="ko-KR"/>
              <a:t>16-bit number</a:t>
            </a:r>
          </a:p>
          <a:p>
            <a:pPr lvl="2"/>
            <a:r>
              <a:rPr kumimoji="1" lang="en-US" altLang="ko-KR"/>
              <a:t>0~65535</a:t>
            </a:r>
          </a:p>
          <a:p>
            <a:pPr lvl="1"/>
            <a:r>
              <a:rPr kumimoji="1" lang="en-US" altLang="ko-KR"/>
              <a:t>0~1023 are reserved for well-known port numbers</a:t>
            </a:r>
          </a:p>
          <a:p>
            <a:r>
              <a:rPr kumimoji="1" lang="en-US" altLang="ko-KR"/>
              <a:t>Multiplexing and demultiplexing scheme</a:t>
            </a:r>
          </a:p>
          <a:p>
            <a:pPr lvl="1"/>
            <a:r>
              <a:rPr kumimoji="1" lang="en-US" altLang="ko-KR"/>
              <a:t>Each socket is assigned with port number</a:t>
            </a:r>
          </a:p>
          <a:p>
            <a:pPr lvl="1"/>
            <a:r>
              <a:rPr kumimoji="1" lang="en-US" altLang="ko-KR"/>
              <a:t>When segments arrives</a:t>
            </a:r>
          </a:p>
          <a:p>
            <a:pPr lvl="2"/>
            <a:r>
              <a:rPr kumimoji="1" lang="en-US" altLang="ko-KR"/>
              <a:t>Transport layer examines the destination port number </a:t>
            </a:r>
          </a:p>
          <a:p>
            <a:pPr lvl="2"/>
            <a:r>
              <a:rPr kumimoji="1" lang="en-US" altLang="ko-KR"/>
              <a:t>Directs to corresponding socket</a:t>
            </a:r>
          </a:p>
          <a:p>
            <a:pPr lvl="1"/>
            <a:endParaRPr kumimoji="1"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AE60305-832C-2942-B27E-A6B69F8A55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572" r="15437" b="20681"/>
          <a:stretch/>
        </p:blipFill>
        <p:spPr>
          <a:xfrm>
            <a:off x="6172200" y="2736479"/>
            <a:ext cx="5181600" cy="28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2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6D9A5-6E2B-42C0-A858-F554F41C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Connectionless Multiplexing and Demultiplexing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5545C-DFA8-4EBA-A41C-14889C245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Case for UDP</a:t>
            </a:r>
          </a:p>
          <a:p>
            <a:r>
              <a:rPr lang="en-US" altLang="ko-KR"/>
              <a:t>Transport layer automatically assigns a port number to the socket</a:t>
            </a:r>
          </a:p>
          <a:p>
            <a:pPr lvl="1"/>
            <a:r>
              <a:rPr lang="en-US" altLang="ko-KR"/>
              <a:t>Not being used by any other socket</a:t>
            </a:r>
          </a:p>
          <a:p>
            <a:r>
              <a:rPr lang="en-US" altLang="ko-KR"/>
              <a:t>UDP socket is identified by two-tuple:</a:t>
            </a:r>
            <a:br>
              <a:rPr lang="en-US" altLang="ko-KR"/>
            </a:br>
            <a:r>
              <a:rPr lang="en-US" altLang="ko-KR"/>
              <a:t>(</a:t>
            </a:r>
            <a:r>
              <a:rPr lang="en-US" altLang="ko-KR" err="1"/>
              <a:t>dest</a:t>
            </a:r>
            <a:r>
              <a:rPr lang="en-US" altLang="ko-KR"/>
              <a:t> IP, </a:t>
            </a:r>
            <a:r>
              <a:rPr lang="en-US" altLang="ko-KR" err="1"/>
              <a:t>dest</a:t>
            </a:r>
            <a:r>
              <a:rPr lang="en-US" altLang="ko-KR"/>
              <a:t> port #)</a:t>
            </a:r>
          </a:p>
          <a:p>
            <a:r>
              <a:rPr lang="en-US" altLang="ko-KR"/>
              <a:t>Source port number serves as part of return address</a:t>
            </a:r>
          </a:p>
          <a:p>
            <a:pPr lvl="1"/>
            <a:r>
              <a:rPr lang="en-US" altLang="ko-KR"/>
              <a:t>Destination port of B-to-A segment =</a:t>
            </a:r>
            <a:br>
              <a:rPr lang="en-US" altLang="ko-KR"/>
            </a:br>
            <a:r>
              <a:rPr lang="en-US" altLang="ko-KR"/>
              <a:t>source port of A-to-B segment</a:t>
            </a:r>
            <a:endParaRPr lang="ko-KR" altLang="en-US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951EBE5D-A25E-4342-AA5E-F787B73F5B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744" t="5238" r="3925"/>
          <a:stretch/>
        </p:blipFill>
        <p:spPr>
          <a:xfrm>
            <a:off x="6172200" y="2373832"/>
            <a:ext cx="5535850" cy="33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00C0A-6D75-468A-8E47-871BCD42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Connection-Oriented Multiplexing and Demultiplexing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151EF3-DC37-45D6-81CA-78A9F3BC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664074"/>
          </a:xfrm>
        </p:spPr>
        <p:txBody>
          <a:bodyPr/>
          <a:lstStyle/>
          <a:p>
            <a:r>
              <a:rPr lang="en-US" altLang="ko-KR"/>
              <a:t>Case for TCP</a:t>
            </a:r>
          </a:p>
          <a:p>
            <a:r>
              <a:rPr lang="en-US" altLang="ko-KR"/>
              <a:t>TCP socket is identified by four-tuple:</a:t>
            </a:r>
            <a:br>
              <a:rPr lang="en-US" altLang="ko-KR"/>
            </a:br>
            <a:r>
              <a:rPr lang="en-US" altLang="ko-KR"/>
              <a:t>(source IP, source port #, </a:t>
            </a:r>
            <a:r>
              <a:rPr lang="en-US" altLang="ko-KR" err="1"/>
              <a:t>dest</a:t>
            </a:r>
            <a:r>
              <a:rPr lang="en-US" altLang="ko-KR"/>
              <a:t> IP, </a:t>
            </a:r>
            <a:r>
              <a:rPr lang="en-US" altLang="ko-KR" err="1"/>
              <a:t>dest</a:t>
            </a:r>
            <a:r>
              <a:rPr lang="en-US" altLang="ko-KR"/>
              <a:t> port #)</a:t>
            </a:r>
          </a:p>
          <a:p>
            <a:pPr lvl="1"/>
            <a:r>
              <a:rPr lang="en-US" altLang="ko-KR"/>
              <a:t>Uses all four values to demultiplex segment to appropriate socket</a:t>
            </a:r>
          </a:p>
          <a:p>
            <a:r>
              <a:rPr lang="en-US" altLang="ko-KR"/>
              <a:t>Two arriving TCP segments with different source IP or port # will be directed to two different sockets</a:t>
            </a:r>
          </a:p>
          <a:p>
            <a:pPr lvl="1"/>
            <a:r>
              <a:rPr lang="en-US" altLang="ko-KR"/>
              <a:t>Host may support many simultaneous TCP connection sockets</a:t>
            </a:r>
          </a:p>
        </p:txBody>
      </p:sp>
      <p:pic>
        <p:nvPicPr>
          <p:cNvPr id="15" name="내용 개체 틀 5">
            <a:extLst>
              <a:ext uri="{FF2B5EF4-FFF2-40B4-BE49-F238E27FC236}">
                <a16:creationId xmlns:a16="http://schemas.microsoft.com/office/drawing/2014/main" id="{5E2F3109-50C6-4672-8695-AEFA84DA7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"/>
          <a:stretch/>
        </p:blipFill>
        <p:spPr>
          <a:xfrm>
            <a:off x="6460763" y="2333248"/>
            <a:ext cx="5625981" cy="35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FA9B5-81C7-4472-9782-3F53FFD6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Servers and TCP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3C499-1464-46BD-B404-65CE92CC6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96817" cy="4664074"/>
          </a:xfrm>
        </p:spPr>
        <p:txBody>
          <a:bodyPr>
            <a:normAutofit/>
          </a:bodyPr>
          <a:lstStyle/>
          <a:p>
            <a:r>
              <a:rPr lang="en-US" altLang="ko-KR"/>
              <a:t>Assume web server running on port 80</a:t>
            </a:r>
          </a:p>
          <a:p>
            <a:pPr lvl="1"/>
            <a:r>
              <a:rPr lang="en-US" altLang="ko-KR"/>
              <a:t>All segments sent by clients have destination port 80</a:t>
            </a:r>
          </a:p>
          <a:p>
            <a:pPr lvl="1"/>
            <a:r>
              <a:rPr lang="en-US" altLang="ko-KR"/>
              <a:t>Server distinguishes the segments from clients using source IP and source port #</a:t>
            </a:r>
          </a:p>
          <a:p>
            <a:r>
              <a:rPr lang="en-US" altLang="ko-KR"/>
              <a:t>Single process may have multiple sockets</a:t>
            </a:r>
          </a:p>
          <a:p>
            <a:pPr lvl="1"/>
            <a:r>
              <a:rPr lang="en-US" altLang="ko-KR"/>
              <a:t>Traditionally web server spawns new process per connection</a:t>
            </a:r>
          </a:p>
          <a:p>
            <a:pPr lvl="1"/>
            <a:r>
              <a:rPr lang="en-US" altLang="ko-KR"/>
              <a:t>Today, server use one process and create a new thread per connection</a:t>
            </a:r>
          </a:p>
          <a:p>
            <a:r>
              <a:rPr lang="en-US" altLang="ko-KR"/>
              <a:t>Persistent HTTP</a:t>
            </a:r>
          </a:p>
          <a:p>
            <a:pPr lvl="1"/>
            <a:r>
              <a:rPr lang="en-US" altLang="ko-KR"/>
              <a:t>Client and server use same socket for duration rather than new socket for each transaction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F05583B-9D92-40D3-9D70-A80A9281E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84"/>
          <a:stretch/>
        </p:blipFill>
        <p:spPr>
          <a:xfrm>
            <a:off x="6460763" y="2333248"/>
            <a:ext cx="5625981" cy="35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3.3  Connectionless Transport: UDP 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67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5D2C5-0742-804D-BFAA-FDD35528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About UDP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BB176-D800-AE47-A713-01FD2E213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771119"/>
          </a:xfrm>
        </p:spPr>
        <p:txBody>
          <a:bodyPr>
            <a:normAutofit/>
          </a:bodyPr>
          <a:lstStyle/>
          <a:p>
            <a:r>
              <a:rPr kumimoji="1" lang="en-US" altLang="ko-KR"/>
              <a:t>UDP does just about as little as a transport protocol can do</a:t>
            </a:r>
          </a:p>
          <a:p>
            <a:pPr lvl="1"/>
            <a:r>
              <a:rPr kumimoji="1" lang="en-US" altLang="ko-KR"/>
              <a:t>Only performs m</a:t>
            </a:r>
            <a:r>
              <a:rPr lang="en-US" altLang="ko-KR"/>
              <a:t>ultiplexing/demultiplexing function and some light error checking</a:t>
            </a:r>
          </a:p>
          <a:p>
            <a:r>
              <a:rPr lang="en-US" altLang="ko-KR"/>
              <a:t>Connectionless protocol</a:t>
            </a:r>
          </a:p>
          <a:p>
            <a:pPr lvl="1"/>
            <a:r>
              <a:rPr lang="en-US" altLang="ko-KR"/>
              <a:t>No handshaking between sending and receiving transport-layer entities before sending a segment</a:t>
            </a:r>
          </a:p>
        </p:txBody>
      </p:sp>
    </p:spTree>
    <p:extLst>
      <p:ext uri="{BB962C8B-B14F-4D97-AF65-F5344CB8AC3E}">
        <p14:creationId xmlns:p14="http://schemas.microsoft.com/office/powerpoint/2010/main" val="155166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2911A-EEDE-9046-A05A-96C47472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UDP Scheme at Each Side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EEECF-B518-F845-96C9-24A7C1440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Sending host</a:t>
            </a:r>
          </a:p>
          <a:p>
            <a:pPr lvl="1"/>
            <a:r>
              <a:rPr lang="en-US" altLang="ko-KR"/>
              <a:t>UDP</a:t>
            </a:r>
          </a:p>
          <a:p>
            <a:pPr lvl="2"/>
            <a:r>
              <a:rPr lang="en-US" altLang="ko-KR"/>
              <a:t>Takes messages from the application process</a:t>
            </a:r>
          </a:p>
          <a:p>
            <a:pPr lvl="2"/>
            <a:r>
              <a:rPr lang="en-US" altLang="ko-KR"/>
              <a:t>Attaches source and destination port number, length, checksum fields</a:t>
            </a:r>
          </a:p>
          <a:p>
            <a:pPr lvl="2"/>
            <a:r>
              <a:rPr lang="en-US" altLang="ko-KR"/>
              <a:t>Passes resulting segment to network layer</a:t>
            </a:r>
          </a:p>
          <a:p>
            <a:pPr lvl="1"/>
            <a:r>
              <a:rPr lang="en-US" altLang="ko-KR"/>
              <a:t>Network layer</a:t>
            </a:r>
          </a:p>
          <a:p>
            <a:pPr lvl="2"/>
            <a:r>
              <a:rPr lang="en-US" altLang="ko-KR"/>
              <a:t>Encapsulates segment into IP datagram and then makes best-effort attempt of delivery  </a:t>
            </a:r>
          </a:p>
          <a:p>
            <a:r>
              <a:rPr lang="en-US" altLang="ko-KR"/>
              <a:t>Receiving hosts</a:t>
            </a:r>
          </a:p>
          <a:p>
            <a:pPr lvl="1"/>
            <a:r>
              <a:rPr lang="en-US" altLang="ko-KR"/>
              <a:t>UDP</a:t>
            </a:r>
          </a:p>
          <a:p>
            <a:pPr lvl="2"/>
            <a:r>
              <a:rPr lang="en-US" altLang="ko-KR"/>
              <a:t>Uses the destination port number to deliver the segment’s data to the correct process </a:t>
            </a:r>
            <a:endParaRPr kumimoji="1" lang="ko-KR" altLang="en-US"/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63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02AC7-6D07-164C-87B7-8C28D364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Reasons for Using UDP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EC4A1-425B-164B-A2E7-03C0B90D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Finer application-level control over what data is sent, and when </a:t>
            </a:r>
          </a:p>
          <a:p>
            <a:pPr lvl="1"/>
            <a:r>
              <a:rPr lang="en-US" altLang="ko-KR"/>
              <a:t>UDP packages the data inside a segment and immediately pass the segment to the network layer </a:t>
            </a:r>
          </a:p>
          <a:p>
            <a:pPr fontAlgn="ctr"/>
            <a:r>
              <a:rPr lang="en-US" altLang="ko-KR"/>
              <a:t>No connection establishment</a:t>
            </a:r>
          </a:p>
          <a:p>
            <a:pPr lvl="1" fontAlgn="ctr"/>
            <a:r>
              <a:rPr lang="en-US" altLang="ko-KR"/>
              <a:t>No handshakes therefore no delay</a:t>
            </a:r>
          </a:p>
          <a:p>
            <a:pPr fontAlgn="ctr"/>
            <a:r>
              <a:rPr lang="en-US" altLang="ko-KR"/>
              <a:t>No connection state</a:t>
            </a:r>
          </a:p>
          <a:p>
            <a:pPr lvl="1" fontAlgn="ctr"/>
            <a:r>
              <a:rPr lang="en-US" altLang="ko-KR"/>
              <a:t>Not maintain connection state and track any parameters</a:t>
            </a:r>
          </a:p>
          <a:p>
            <a:pPr fontAlgn="ctr"/>
            <a:r>
              <a:rPr lang="en-US" altLang="ko-KR"/>
              <a:t>Small packet header overhead</a:t>
            </a:r>
          </a:p>
          <a:p>
            <a:pPr lvl="1" fontAlgn="ctr"/>
            <a:r>
              <a:rPr lang="en-US" altLang="ko-KR"/>
              <a:t>Smaller header size(8 bytes) compared to TCP(20 bytes)</a:t>
            </a:r>
          </a:p>
          <a:p>
            <a:pPr fontAlgn="ctr"/>
            <a:r>
              <a:rPr lang="en-US" altLang="ko-KR"/>
              <a:t>Example use case: DNS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21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3.1  Introduction and Transport-Layer Services</a:t>
            </a:r>
          </a:p>
          <a:p>
            <a:r>
              <a:rPr lang="en-US" altLang="ko-KR"/>
              <a:t>3.2  Multiplexing and Demultiplexing</a:t>
            </a:r>
          </a:p>
          <a:p>
            <a:r>
              <a:rPr lang="en-US" altLang="ko-KR"/>
              <a:t>3.3  Connectionless Transport: UDP</a:t>
            </a:r>
          </a:p>
          <a:p>
            <a:r>
              <a:rPr lang="en-US" altLang="ko-KR"/>
              <a:t>3.4  Principles of Reliable Data Transfer</a:t>
            </a:r>
          </a:p>
          <a:p>
            <a:r>
              <a:rPr lang="en-US" altLang="ko-KR"/>
              <a:t>3.5  Connection-Oriented Transport: TCP</a:t>
            </a:r>
          </a:p>
          <a:p>
            <a:r>
              <a:rPr lang="en-US" altLang="ko-KR"/>
              <a:t>3.6  Principles of Congestion Control</a:t>
            </a:r>
          </a:p>
          <a:p>
            <a:r>
              <a:rPr lang="en-US" altLang="ko-KR"/>
              <a:t>3.7  TCP Congestion Control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BEA4E-D540-4542-A7DE-7FDABA4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UDP Segment Structure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E4852-BA64-D34F-8A72-6BAD8095A7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Header - 4 fields, 2 byte each</a:t>
            </a:r>
          </a:p>
          <a:p>
            <a:pPr lvl="1"/>
            <a:r>
              <a:rPr kumimoji="1" lang="en-US" altLang="ko-KR"/>
              <a:t>Source/</a:t>
            </a:r>
            <a:r>
              <a:rPr kumimoji="1" lang="en-US" altLang="ko-KR" err="1"/>
              <a:t>Dest</a:t>
            </a:r>
            <a:r>
              <a:rPr kumimoji="1" lang="en-US" altLang="ko-KR"/>
              <a:t>. port #</a:t>
            </a:r>
          </a:p>
          <a:p>
            <a:pPr lvl="2"/>
            <a:r>
              <a:rPr lang="en-US" altLang="ko-KR"/>
              <a:t>To pass application data to the correct process running on the end system </a:t>
            </a:r>
            <a:endParaRPr kumimoji="1" lang="en-US" altLang="ko-KR"/>
          </a:p>
          <a:p>
            <a:pPr lvl="1"/>
            <a:r>
              <a:rPr kumimoji="1" lang="en-US" altLang="ko-KR"/>
              <a:t>Length</a:t>
            </a:r>
          </a:p>
          <a:p>
            <a:pPr lvl="2"/>
            <a:r>
              <a:rPr lang="en-US" altLang="ko-KR"/>
              <a:t>Specifies the number of bytes in the UDP segment including header </a:t>
            </a:r>
            <a:endParaRPr kumimoji="1" lang="en-US" altLang="ko-KR"/>
          </a:p>
          <a:p>
            <a:pPr lvl="1"/>
            <a:r>
              <a:rPr kumimoji="1" lang="en-US" altLang="ko-KR"/>
              <a:t>Checksum</a:t>
            </a:r>
          </a:p>
          <a:p>
            <a:pPr lvl="2"/>
            <a:r>
              <a:rPr lang="en-US" altLang="ko-KR"/>
              <a:t>Provided to check whether errors have been introduced into the segment </a:t>
            </a:r>
            <a:endParaRPr kumimoji="1" lang="en-US" altLang="ko-KR"/>
          </a:p>
          <a:p>
            <a:r>
              <a:rPr kumimoji="1" lang="en-US" altLang="ko-KR"/>
              <a:t>Data</a:t>
            </a:r>
          </a:p>
          <a:p>
            <a:pPr lvl="1"/>
            <a:r>
              <a:rPr kumimoji="1" lang="en-US" altLang="ko-KR"/>
              <a:t>Application data occupies this field</a:t>
            </a:r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5A2D19-B4F2-7F48-9041-60D103D1E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9369"/>
            <a:ext cx="5181600" cy="45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E3D62-3667-584D-9711-692CB815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UDP Checksum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DB32B-1EAC-0840-B5F8-F45C3294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Checksum is used to determine whether bits within the UDP segment have been altered during transmission</a:t>
            </a:r>
          </a:p>
          <a:p>
            <a:r>
              <a:rPr lang="en-US" altLang="ko-KR"/>
              <a:t>Checksum calculation</a:t>
            </a:r>
          </a:p>
          <a:p>
            <a:pPr lvl="1"/>
            <a:r>
              <a:rPr lang="en-US" altLang="ko-KR"/>
              <a:t>Performed by sender side</a:t>
            </a:r>
          </a:p>
          <a:p>
            <a:pPr lvl="1"/>
            <a:r>
              <a:rPr lang="en-US" altLang="ko-KR"/>
              <a:t>1s complement of the sum of all the 16-bit words in the segment </a:t>
            </a:r>
          </a:p>
          <a:p>
            <a:pPr lvl="2"/>
            <a:r>
              <a:rPr lang="en-US" altLang="ko-KR"/>
              <a:t>Overflow encountered during the sum being wrapped around </a:t>
            </a:r>
          </a:p>
          <a:p>
            <a:r>
              <a:rPr lang="en-US" altLang="ko-KR"/>
              <a:t>Checksum verification</a:t>
            </a:r>
          </a:p>
          <a:p>
            <a:pPr lvl="1"/>
            <a:r>
              <a:rPr kumimoji="1" lang="en-US" altLang="ko-KR"/>
              <a:t>Performed by receiving side</a:t>
            </a:r>
          </a:p>
          <a:p>
            <a:pPr lvl="1"/>
            <a:r>
              <a:rPr kumimoji="1" lang="en-US" altLang="ko-KR"/>
              <a:t>Sum all 16-bit words including the checksum</a:t>
            </a:r>
          </a:p>
          <a:p>
            <a:pPr lvl="2"/>
            <a:r>
              <a:rPr kumimoji="1" lang="en-US" altLang="ko-KR"/>
              <a:t>If result is 1111 1111 1111 1111: no error</a:t>
            </a:r>
          </a:p>
          <a:p>
            <a:pPr lvl="2"/>
            <a:r>
              <a:rPr kumimoji="1" lang="en-US" altLang="ko-KR"/>
              <a:t>Else: error occurred</a:t>
            </a:r>
          </a:p>
        </p:txBody>
      </p:sp>
    </p:spTree>
    <p:extLst>
      <p:ext uri="{BB962C8B-B14F-4D97-AF65-F5344CB8AC3E}">
        <p14:creationId xmlns:p14="http://schemas.microsoft.com/office/powerpoint/2010/main" val="3775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9848C-C90F-4E42-9FB1-139762E9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Reason Why UDP Provides Checksum Field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37F70-667E-B94A-B994-2FE914CE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There is no guarantee that all the links between source and destination provide error checking</a:t>
            </a:r>
          </a:p>
          <a:p>
            <a:pPr lvl="1"/>
            <a:r>
              <a:rPr kumimoji="1" lang="en-US" altLang="ko-KR"/>
              <a:t>One of links may use no-error-checking link layer protocol</a:t>
            </a:r>
          </a:p>
          <a:p>
            <a:r>
              <a:rPr kumimoji="1" lang="en-US" altLang="ko-KR"/>
              <a:t>Also, </a:t>
            </a:r>
            <a:r>
              <a:rPr lang="en-US" altLang="ko-KR"/>
              <a:t>it’s possible that bit errors could occur when a segment is stored in a router’s memory </a:t>
            </a:r>
          </a:p>
        </p:txBody>
      </p:sp>
    </p:spTree>
    <p:extLst>
      <p:ext uri="{BB962C8B-B14F-4D97-AF65-F5344CB8AC3E}">
        <p14:creationId xmlns:p14="http://schemas.microsoft.com/office/powerpoint/2010/main" val="343546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3.4  Principles of Reliable Data Transfer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41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6D0E0-2B82-3D4A-9568-B61D4F6A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Principles of Reliable Data Transfer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FAA61-2C57-9C4A-AE5D-E7FDBF6F1E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Properties of reliable channel</a:t>
            </a:r>
          </a:p>
          <a:p>
            <a:pPr lvl="1"/>
            <a:r>
              <a:rPr lang="en-US" altLang="ko-KR"/>
              <a:t>No transferred data bits are corrupted or lost</a:t>
            </a:r>
          </a:p>
          <a:p>
            <a:pPr lvl="1"/>
            <a:r>
              <a:rPr lang="en-US" altLang="ko-KR"/>
              <a:t>All data are delivered in the order in which they were sent</a:t>
            </a:r>
          </a:p>
          <a:p>
            <a:r>
              <a:rPr lang="en-US" altLang="ko-KR"/>
              <a:t>Reliable data transfer protocol(</a:t>
            </a:r>
            <a:r>
              <a:rPr lang="en-US" altLang="ko-KR" err="1">
                <a:latin typeface="Consolas" panose="020B0609020204030204" pitchFamily="49" charset="0"/>
              </a:rPr>
              <a:t>rdt</a:t>
            </a:r>
            <a:r>
              <a:rPr lang="en-US" altLang="ko-KR"/>
              <a:t>) implements reliable channel</a:t>
            </a:r>
          </a:p>
          <a:p>
            <a:pPr lvl="1"/>
            <a:r>
              <a:rPr lang="en-US" altLang="ko-KR"/>
              <a:t>Difficult because Layer below the </a:t>
            </a:r>
            <a:r>
              <a:rPr lang="en-US" altLang="ko-KR" err="1"/>
              <a:t>rdt</a:t>
            </a:r>
            <a:r>
              <a:rPr lang="en-US" altLang="ko-KR"/>
              <a:t> protocol may be unreliable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39B509-DAF5-D946-9E96-65FECE5F40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53870"/>
            <a:ext cx="6019801" cy="43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87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6D0E0-2B82-3D4A-9568-B61D4F6A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Assumptions and Definition of Functions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FAA61-2C57-9C4A-AE5D-E7FDBF6F1E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Assumptions</a:t>
            </a:r>
          </a:p>
          <a:p>
            <a:pPr lvl="1"/>
            <a:r>
              <a:rPr lang="en-US" altLang="ko-KR"/>
              <a:t>Packets will be delivered in order in which they were sent</a:t>
            </a:r>
          </a:p>
          <a:p>
            <a:pPr lvl="2"/>
            <a:r>
              <a:rPr lang="en-US" altLang="ko-KR"/>
              <a:t>It means, channel will not reorder packets</a:t>
            </a:r>
          </a:p>
          <a:p>
            <a:pPr lvl="1"/>
            <a:r>
              <a:rPr lang="en-US" altLang="ko-KR"/>
              <a:t>Some packet may get lost</a:t>
            </a:r>
          </a:p>
          <a:p>
            <a:r>
              <a:rPr lang="en-US" altLang="ko-KR">
                <a:highlight>
                  <a:srgbClr val="FFFF00"/>
                </a:highlight>
              </a:rPr>
              <a:t>Functions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rdt_send</a:t>
            </a:r>
            <a:r>
              <a:rPr lang="en-US" altLang="ko-KR"/>
              <a:t>: Send data using </a:t>
            </a:r>
            <a:r>
              <a:rPr lang="en-US" altLang="ko-KR" err="1">
                <a:latin typeface="Consolas" panose="020B0609020204030204" pitchFamily="49" charset="0"/>
              </a:rPr>
              <a:t>rdt</a:t>
            </a:r>
            <a:r>
              <a:rPr lang="en-US" altLang="ko-KR"/>
              <a:t> protocol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udt_send</a:t>
            </a:r>
            <a:r>
              <a:rPr lang="en-US" altLang="ko-KR"/>
              <a:t>: Send packet data to channel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rdt_rcv</a:t>
            </a:r>
            <a:r>
              <a:rPr lang="en-US" altLang="ko-KR"/>
              <a:t>: Receive packet from channel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deliver_data</a:t>
            </a:r>
            <a:r>
              <a:rPr lang="en-US" altLang="ko-KR"/>
              <a:t>: Extract data form packet and deliver data to upper layer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A8B374-31B9-4B85-AE2C-DA04773735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88029"/>
            <a:ext cx="6009786" cy="34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3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55AAB-8DC1-3B4D-8BBB-FC2E094E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Definition and Terminology of Finite State Machine(FSM) Diagram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D8C697-01B4-0849-B8FA-B9FAC565CCC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/>
                  <a:t>Circle</a:t>
                </a:r>
              </a:p>
              <a:p>
                <a:pPr lvl="1"/>
                <a:r>
                  <a:rPr kumimoji="1" lang="en-US" altLang="ko-KR"/>
                  <a:t>State of the FSM</a:t>
                </a:r>
              </a:p>
              <a:p>
                <a:r>
                  <a:rPr kumimoji="1" lang="en-US" altLang="ko-KR"/>
                  <a:t>Dashed arrow</a:t>
                </a:r>
              </a:p>
              <a:p>
                <a:pPr lvl="1"/>
                <a:r>
                  <a:rPr kumimoji="1" lang="en-US" altLang="ko-KR"/>
                  <a:t>Indicate initial state</a:t>
                </a:r>
              </a:p>
              <a:p>
                <a:r>
                  <a:rPr kumimoji="1" lang="en-US" altLang="ko-KR"/>
                  <a:t>Arrow</a:t>
                </a:r>
              </a:p>
              <a:p>
                <a:pPr lvl="1"/>
                <a:r>
                  <a:rPr kumimoji="1" lang="en-US" altLang="ko-KR"/>
                  <a:t>Transition of protocol from one state to another</a:t>
                </a:r>
              </a:p>
              <a:p>
                <a:pPr lvl="1"/>
                <a:r>
                  <a:rPr kumimoji="1" lang="en-US" altLang="ko-KR"/>
                  <a:t>Above horizontal line</a:t>
                </a:r>
              </a:p>
              <a:p>
                <a:pPr lvl="2"/>
                <a:r>
                  <a:rPr kumimoji="1" lang="en-US" altLang="ko-KR"/>
                  <a:t>Event causing the transition line</a:t>
                </a:r>
              </a:p>
              <a:p>
                <a:pPr lvl="1"/>
                <a:r>
                  <a:rPr kumimoji="1" lang="en-US" altLang="ko-KR"/>
                  <a:t>Below horizontal line</a:t>
                </a:r>
              </a:p>
              <a:p>
                <a:pPr lvl="2"/>
                <a:r>
                  <a:rPr kumimoji="1" lang="en-US" altLang="ko-KR"/>
                  <a:t>Actions taken when the events occurs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kumimoji="1" lang="ko-KR" altLang="en-US"/>
                  <a:t> </a:t>
                </a:r>
                <a:r>
                  <a:rPr kumimoji="1" lang="en-US" altLang="ko-KR"/>
                  <a:t>denote lack of action or event</a:t>
                </a:r>
                <a:endParaRPr kumimoji="1"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D8C697-01B4-0849-B8FA-B9FAC565C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E2E6367D-4284-4CA1-88E7-B2A306CFF2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5075"/>
            <a:ext cx="5802085" cy="306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21A72F6-8AC0-485A-9ABF-634ABABDE7AF}"/>
              </a:ext>
            </a:extLst>
          </p:cNvPr>
          <p:cNvCxnSpPr>
            <a:cxnSpLocks/>
          </p:cNvCxnSpPr>
          <p:nvPr/>
        </p:nvCxnSpPr>
        <p:spPr>
          <a:xfrm>
            <a:off x="6531429" y="2329543"/>
            <a:ext cx="370114" cy="10148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74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55AAB-8DC1-3B4D-8BBB-FC2E094E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 over a Perfectly Reliable Channel: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rdt1.0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8C697-01B4-0849-B8FA-B9FAC565C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Separate FSMs for sender and receiver</a:t>
            </a:r>
          </a:p>
          <a:p>
            <a:pPr lvl="1"/>
            <a:r>
              <a:rPr kumimoji="1" lang="en-US" altLang="ko-KR"/>
              <a:t>Each have just one state</a:t>
            </a:r>
          </a:p>
          <a:p>
            <a:r>
              <a:rPr kumimoji="1" lang="en-US" altLang="ko-KR"/>
              <a:t>Sending side</a:t>
            </a:r>
          </a:p>
          <a:p>
            <a:pPr lvl="1"/>
            <a:r>
              <a:rPr lang="en-US" altLang="ko-KR"/>
              <a:t>Accepts data from the upper layer via </a:t>
            </a:r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rdt_send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  <a:r>
              <a:rPr lang="en-US" altLang="ko-KR"/>
              <a:t> </a:t>
            </a:r>
          </a:p>
          <a:p>
            <a:pPr lvl="1"/>
            <a:r>
              <a:rPr lang="en-US" altLang="ko-KR"/>
              <a:t>Creates a packet containing the data using </a:t>
            </a:r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make_pkt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pPr lvl="1"/>
            <a:r>
              <a:rPr kumimoji="1" lang="en-US" altLang="ko-KR"/>
              <a:t>Sends the packet to channel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udt_send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(packet)</a:t>
            </a:r>
          </a:p>
          <a:p>
            <a:r>
              <a:rPr kumimoji="1" lang="en-US" altLang="ko-KR"/>
              <a:t>Receiving side</a:t>
            </a:r>
          </a:p>
          <a:p>
            <a:pPr lvl="1"/>
            <a:r>
              <a:rPr lang="en-US" altLang="ko-KR"/>
              <a:t>Receives a packet from the underlying channel via the </a:t>
            </a:r>
            <a:r>
              <a:rPr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rdt_rcv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(packet)</a:t>
            </a:r>
          </a:p>
          <a:p>
            <a:pPr lvl="1"/>
            <a:r>
              <a:rPr lang="en-US" altLang="ko-KR"/>
              <a:t>Extract and pass data to upper layer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474CA4-CDED-2345-A880-C3533594E9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4760" y="1825625"/>
            <a:ext cx="4676479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C0F75-6898-3A48-9752-9477E42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rdt2.0</a:t>
            </a:r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BD0B3-CCF6-4950-A529-C6F447F2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Bit errors typically occur in network as a packet is transmitted, propagates, or is buffered</a:t>
            </a:r>
          </a:p>
          <a:p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these</a:t>
            </a:r>
            <a:r>
              <a:rPr lang="ko-KR" altLang="en-US"/>
              <a:t> </a:t>
            </a:r>
            <a:r>
              <a:rPr lang="en-US" altLang="ko-KR"/>
              <a:t>bit</a:t>
            </a:r>
            <a:r>
              <a:rPr lang="ko-KR" altLang="en-US"/>
              <a:t> </a:t>
            </a:r>
            <a:r>
              <a:rPr lang="en-US" altLang="ko-KR"/>
              <a:t>errors, employ error detection and ACKs</a:t>
            </a:r>
          </a:p>
          <a:p>
            <a:pPr lvl="1"/>
            <a:r>
              <a:rPr lang="en-US" altLang="ko-KR"/>
              <a:t>Positive ACK</a:t>
            </a:r>
          </a:p>
          <a:p>
            <a:pPr lvl="2"/>
            <a:r>
              <a:rPr lang="en-US" altLang="ko-KR"/>
              <a:t>It means, OK</a:t>
            </a:r>
          </a:p>
          <a:p>
            <a:pPr lvl="1"/>
            <a:r>
              <a:rPr lang="en-US" altLang="ko-KR"/>
              <a:t>And negative ACK</a:t>
            </a:r>
          </a:p>
          <a:p>
            <a:pPr lvl="2"/>
            <a:r>
              <a:rPr lang="en-US" altLang="ko-KR"/>
              <a:t>It means, please repeat that</a:t>
            </a:r>
          </a:p>
          <a:p>
            <a:pPr lvl="2"/>
            <a:r>
              <a:rPr lang="en-US" altLang="ko-KR"/>
              <a:t>Reliable data transfer based on retransmission is Automatic Repeat request(ARQ) protocol</a:t>
            </a:r>
          </a:p>
        </p:txBody>
      </p:sp>
    </p:spTree>
    <p:extLst>
      <p:ext uri="{BB962C8B-B14F-4D97-AF65-F5344CB8AC3E}">
        <p14:creationId xmlns:p14="http://schemas.microsoft.com/office/powerpoint/2010/main" val="10549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8D0B8-1819-44DF-BB25-FF61CDFB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Capabilities in ARQ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31B22-2B6F-479D-ACD1-A67BF664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Error detection</a:t>
            </a:r>
          </a:p>
          <a:p>
            <a:pPr lvl="1"/>
            <a:r>
              <a:rPr lang="en-US" altLang="ko-KR"/>
              <a:t>Receiver should be able to detect bit errors within the segment(checksum)</a:t>
            </a:r>
          </a:p>
          <a:p>
            <a:r>
              <a:rPr lang="en-US" altLang="ko-KR"/>
              <a:t>Receiver feedback</a:t>
            </a:r>
          </a:p>
          <a:p>
            <a:pPr lvl="1"/>
            <a:r>
              <a:rPr lang="en-US" altLang="ko-KR"/>
              <a:t>Receiver should provide explicit feedback to sender(sending ACK/NAK)</a:t>
            </a:r>
          </a:p>
          <a:p>
            <a:r>
              <a:rPr lang="en-US" altLang="ko-KR"/>
              <a:t>Retransmission</a:t>
            </a:r>
          </a:p>
          <a:p>
            <a:pPr lvl="1"/>
            <a:r>
              <a:rPr lang="en-US" altLang="ko-KR"/>
              <a:t>Packet that is received in error should be retransmitted by the sender</a:t>
            </a:r>
          </a:p>
        </p:txBody>
      </p:sp>
    </p:spTree>
    <p:extLst>
      <p:ext uri="{BB962C8B-B14F-4D97-AF65-F5344CB8AC3E}">
        <p14:creationId xmlns:p14="http://schemas.microsoft.com/office/powerpoint/2010/main" val="137906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  Introduction and Transport-Layer Services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48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C0F75-6898-3A48-9752-9477E42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rdt2.0</a:t>
            </a:r>
            <a:r>
              <a:rPr lang="en-US" altLang="ko-KR"/>
              <a:t> - ARQ</a:t>
            </a:r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BD0B3-CCF6-4950-A529-C6F447F2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Bit errors typically occur in network as a packet is transmitted, propagates, or is buffered</a:t>
            </a:r>
          </a:p>
          <a:p>
            <a:r>
              <a:rPr lang="en-US" altLang="ko-KR"/>
              <a:t>Implements Automatic Repeat </a:t>
            </a:r>
            <a:r>
              <a:rPr lang="en-US" altLang="ko-KR" err="1"/>
              <a:t>reQuest</a:t>
            </a:r>
            <a:r>
              <a:rPr lang="en-US" altLang="ko-KR"/>
              <a:t> (ARQ) protocol</a:t>
            </a:r>
          </a:p>
          <a:p>
            <a:pPr lvl="1"/>
            <a:r>
              <a:rPr lang="en-US" altLang="ko-KR"/>
              <a:t>Uses positive / negative acknowledgments (ACK / NAK) to let the sender know whether error has occurred or not</a:t>
            </a:r>
          </a:p>
          <a:p>
            <a:pPr lvl="1"/>
            <a:r>
              <a:rPr lang="en-US" altLang="ko-KR"/>
              <a:t>Requirements for implementing ARQ protocol</a:t>
            </a:r>
          </a:p>
          <a:p>
            <a:pPr lvl="2"/>
            <a:r>
              <a:rPr lang="en-US" altLang="ko-KR"/>
              <a:t>Error detection</a:t>
            </a:r>
          </a:p>
          <a:p>
            <a:pPr lvl="3"/>
            <a:r>
              <a:rPr lang="en-US" altLang="ko-KR"/>
              <a:t>Receiver should be able to detect bit errors within the segment(checksum)</a:t>
            </a:r>
          </a:p>
          <a:p>
            <a:pPr lvl="2"/>
            <a:r>
              <a:rPr lang="en-US" altLang="ko-KR"/>
              <a:t>Receiver feedback</a:t>
            </a:r>
          </a:p>
          <a:p>
            <a:pPr lvl="3"/>
            <a:r>
              <a:rPr lang="en-US" altLang="ko-KR"/>
              <a:t>Receiver should provide explicit feedback to sender(sending ACK/NAK)</a:t>
            </a:r>
          </a:p>
          <a:p>
            <a:pPr lvl="2"/>
            <a:r>
              <a:rPr lang="en-US" altLang="ko-KR"/>
              <a:t>Retransmission</a:t>
            </a:r>
          </a:p>
          <a:p>
            <a:pPr lvl="3"/>
            <a:r>
              <a:rPr lang="en-US" altLang="ko-KR"/>
              <a:t>Packet that is received in error should be retransmitted by the sender</a:t>
            </a:r>
          </a:p>
        </p:txBody>
      </p:sp>
    </p:spTree>
    <p:extLst>
      <p:ext uri="{BB962C8B-B14F-4D97-AF65-F5344CB8AC3E}">
        <p14:creationId xmlns:p14="http://schemas.microsoft.com/office/powerpoint/2010/main" val="407333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C0F75-6898-3A48-9752-9477E42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rdt2.0</a:t>
            </a:r>
            <a:r>
              <a:rPr lang="en-US" altLang="ko-KR"/>
              <a:t> 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3CDCB-76AF-C740-AC3F-A5DA5FA132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Sending side</a:t>
            </a:r>
          </a:p>
          <a:p>
            <a:pPr lvl="1"/>
            <a:r>
              <a:rPr kumimoji="1" lang="en-US" altLang="ko-KR"/>
              <a:t>Creak packet when </a:t>
            </a:r>
            <a:r>
              <a:rPr kumimoji="1" lang="en-US" altLang="ko-KR" err="1">
                <a:latin typeface="Consolas" panose="020B0609020204030204" pitchFamily="49" charset="0"/>
              </a:rPr>
              <a:t>rdt_send</a:t>
            </a:r>
            <a:r>
              <a:rPr kumimoji="1" lang="en-US" altLang="ko-KR">
                <a:latin typeface="Consolas" panose="020B0609020204030204" pitchFamily="49" charset="0"/>
              </a:rPr>
              <a:t>(data) </a:t>
            </a:r>
            <a:r>
              <a:rPr kumimoji="1" lang="en-US" altLang="ko-KR"/>
              <a:t>occurs</a:t>
            </a:r>
          </a:p>
          <a:p>
            <a:pPr lvl="1"/>
            <a:r>
              <a:rPr kumimoji="1" lang="en-US" altLang="ko-KR"/>
              <a:t>Send packet via 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udt_send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ko-KR" err="1">
                <a:latin typeface="Consolas" panose="020B0609020204030204" pitchFamily="49" charset="0"/>
                <a:cs typeface="Consolas" panose="020B0609020204030204" pitchFamily="49" charset="0"/>
              </a:rPr>
              <a:t>sndpkt</a:t>
            </a:r>
            <a:r>
              <a:rPr kumimoji="1"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kumimoji="1" lang="en-US" altLang="ko-KR"/>
              <a:t>After sending, transit state and wait for ACK/NAK</a:t>
            </a:r>
          </a:p>
          <a:p>
            <a:pPr lvl="2"/>
            <a:r>
              <a:rPr kumimoji="1" lang="en-US" altLang="ko-KR"/>
              <a:t>If ACK is received transit state</a:t>
            </a:r>
          </a:p>
          <a:p>
            <a:pPr lvl="2"/>
            <a:r>
              <a:rPr kumimoji="1" lang="en-US" altLang="ko-KR"/>
              <a:t>If NCK is received retransmit and stay in current state</a:t>
            </a:r>
          </a:p>
          <a:p>
            <a:pPr lvl="2"/>
            <a:r>
              <a:rPr kumimoji="1" lang="en-US" altLang="ko-KR"/>
              <a:t>So, called stop-and-wait protocol</a:t>
            </a:r>
          </a:p>
          <a:p>
            <a:r>
              <a:rPr kumimoji="1" lang="en-US" altLang="ko-KR"/>
              <a:t>Receiving side</a:t>
            </a:r>
          </a:p>
          <a:p>
            <a:pPr lvl="1"/>
            <a:r>
              <a:rPr lang="en-US" altLang="ko-KR"/>
              <a:t>On packet arrival, receiver checks and replies with either an ACK or a NAK</a:t>
            </a:r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AA5167C0-E56F-7E44-AB9F-248F1867C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311"/>
          <a:stretch/>
        </p:blipFill>
        <p:spPr>
          <a:xfrm>
            <a:off x="6088941" y="1242348"/>
            <a:ext cx="5971254" cy="2801553"/>
          </a:xfrm>
          <a:prstGeom prst="rect">
            <a:avLst/>
          </a:prstGeom>
        </p:spPr>
      </p:pic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F6775653-03D5-4314-A07A-8FD5D623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1" y="4060811"/>
            <a:ext cx="4319335" cy="27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15C0E-6B80-49A7-9499-8A19D947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Problems of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rdt2.0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7CCD0-196F-47A6-876A-CDCC4212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rdt2.0 </a:t>
            </a:r>
            <a:r>
              <a:rPr lang="en-US" altLang="ko-KR"/>
              <a:t>have possibility that ACK/NAK packet can be corrupted</a:t>
            </a:r>
          </a:p>
          <a:p>
            <a:r>
              <a:rPr lang="en-US" altLang="ko-KR"/>
              <a:t>Mitigation methods for corrupted ACK/NAK</a:t>
            </a:r>
          </a:p>
          <a:p>
            <a:pPr lvl="1"/>
            <a:r>
              <a:rPr lang="en-US" altLang="ko-KR"/>
              <a:t>Minimally, add enough checksum to recover error</a:t>
            </a:r>
          </a:p>
          <a:p>
            <a:pPr lvl="1"/>
            <a:r>
              <a:rPr lang="en-US" altLang="ko-KR"/>
              <a:t>Sender simply to resend the current data packet on corrupted ACK/NAK</a:t>
            </a:r>
          </a:p>
          <a:p>
            <a:pPr lvl="2"/>
            <a:r>
              <a:rPr lang="en-US" altLang="ko-KR"/>
              <a:t>Duplicate packets happens, but solvable by adding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38550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7526D-0BC9-2040-9D3E-4CD0D7A2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rdt2.1</a:t>
            </a:r>
            <a:r>
              <a:rPr lang="en-US" altLang="ko-KR"/>
              <a:t> - Properties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87AEF-2B03-C645-BCA0-69C1908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Mitigation of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rdt2.0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ko-KR" dirty="0"/>
              <a:t>by adding sequence number</a:t>
            </a:r>
          </a:p>
          <a:p>
            <a:pPr lvl="1"/>
            <a:r>
              <a:rPr kumimoji="1" lang="en-US" altLang="ko-KR" dirty="0"/>
              <a:t>Sender puts sequence # in packet</a:t>
            </a:r>
          </a:p>
          <a:p>
            <a:pPr lvl="1"/>
            <a:r>
              <a:rPr kumimoji="1" lang="en-US" altLang="ko-KR" dirty="0"/>
              <a:t>Receiver checks sequence # to check whether packet is new or retransmission</a:t>
            </a:r>
          </a:p>
          <a:p>
            <a:pPr lvl="1"/>
            <a:r>
              <a:rPr kumimoji="1" lang="en-US" altLang="ko-KR" dirty="0"/>
              <a:t>For simple case of stop-and-wait protocol, 1-bit sequence # is suffice</a:t>
            </a:r>
          </a:p>
          <a:p>
            <a:r>
              <a:rPr kumimoji="1" lang="en-US" altLang="ko-KR" dirty="0"/>
              <a:t>Use both positive and negative ACKs from receiver to sender</a:t>
            </a:r>
          </a:p>
          <a:p>
            <a:pPr lvl="1"/>
            <a:r>
              <a:rPr kumimoji="1" lang="en-US" altLang="ko-KR" dirty="0"/>
              <a:t>For out-of-order packet, receiver send positive ACK for</a:t>
            </a:r>
            <a:r>
              <a:rPr kumimoji="1" lang="ko-KR" altLang="en-US" dirty="0"/>
              <a:t> </a:t>
            </a:r>
            <a:r>
              <a:rPr kumimoji="1" lang="en-US" altLang="ko-KR" dirty="0"/>
              <a:t>the</a:t>
            </a:r>
            <a:r>
              <a:rPr kumimoji="1" lang="ko-KR" altLang="en-US" dirty="0"/>
              <a:t> </a:t>
            </a:r>
            <a:r>
              <a:rPr kumimoji="1" lang="en-US" altLang="ko-KR" dirty="0"/>
              <a:t>last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received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packet</a:t>
            </a:r>
          </a:p>
          <a:p>
            <a:pPr lvl="1"/>
            <a:r>
              <a:rPr kumimoji="1" lang="en-US" altLang="ko-KR" dirty="0"/>
              <a:t>For corrupted packet, receiver send negative ACK</a:t>
            </a:r>
          </a:p>
        </p:txBody>
      </p:sp>
    </p:spTree>
    <p:extLst>
      <p:ext uri="{BB962C8B-B14F-4D97-AF65-F5344CB8AC3E}">
        <p14:creationId xmlns:p14="http://schemas.microsoft.com/office/powerpoint/2010/main" val="960157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7526D-0BC9-2040-9D3E-4CD0D7A2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rdt2.1</a:t>
            </a:r>
            <a:r>
              <a:rPr lang="en-US" altLang="ko-KR"/>
              <a:t> - Sending side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87AEF-2B03-C645-BCA0-69C19087B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 dirty="0"/>
              <a:t>Create packet including sequence number when </a:t>
            </a:r>
            <a:r>
              <a:rPr kumimoji="1" lang="en-US" altLang="ko-KR" dirty="0" err="1">
                <a:latin typeface="Consolas" panose="020B0609020204030204" pitchFamily="49" charset="0"/>
              </a:rPr>
              <a:t>rdt_send</a:t>
            </a:r>
            <a:r>
              <a:rPr kumimoji="1" lang="en-US" altLang="ko-KR" dirty="0">
                <a:latin typeface="Consolas" panose="020B0609020204030204" pitchFamily="49" charset="0"/>
              </a:rPr>
              <a:t>(data)</a:t>
            </a:r>
            <a:r>
              <a:rPr kumimoji="1" lang="en-US" altLang="ko-KR" dirty="0"/>
              <a:t> occurs</a:t>
            </a:r>
          </a:p>
          <a:p>
            <a:r>
              <a:rPr kumimoji="1" lang="en-US" altLang="ko-KR" dirty="0"/>
              <a:t>Send packet via 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udt_send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sndpkt</a:t>
            </a:r>
            <a:r>
              <a:rPr kumimoji="1"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kumimoji="1" lang="en-US" altLang="ko-KR" dirty="0"/>
              <a:t>After transmission, transit state wait for ACK/NAK</a:t>
            </a:r>
          </a:p>
          <a:p>
            <a:pPr lvl="1"/>
            <a:r>
              <a:rPr kumimoji="1" lang="en-US" altLang="ko-KR" dirty="0"/>
              <a:t>If ACK is received, proceed to next sequence number</a:t>
            </a:r>
          </a:p>
          <a:p>
            <a:pPr lvl="1"/>
            <a:r>
              <a:rPr kumimoji="1" lang="en-US" altLang="ko-KR" dirty="0"/>
              <a:t>If NAK is received, retransmit packet and check for ACK/NAK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95AB77-649D-4E4B-96FA-B3903C5875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9326" y="1926175"/>
            <a:ext cx="6122674" cy="4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7526D-0BC9-2040-9D3E-4CD0D7A2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rdt2.1</a:t>
            </a:r>
            <a:r>
              <a:rPr lang="en-US" altLang="ko-KR"/>
              <a:t> - Receiving side 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87AEF-2B03-C645-BCA0-69C19087B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Uses both positive and negative acknowledgments from the receiver to the sender</a:t>
            </a:r>
            <a:endParaRPr kumimoji="1" lang="en-US" altLang="ko-KR"/>
          </a:p>
          <a:p>
            <a:r>
              <a:rPr lang="en-US" altLang="ko-KR"/>
              <a:t>When a corrupted packet is received, send NAK</a:t>
            </a:r>
          </a:p>
          <a:p>
            <a:r>
              <a:rPr lang="en-US" altLang="ko-KR"/>
              <a:t>When an out-of-order packet is received, send ACK</a:t>
            </a:r>
          </a:p>
          <a:p>
            <a:r>
              <a:rPr kumimoji="1" lang="en-US" altLang="ko-KR"/>
              <a:t>Check  packet’s sequence number before transiting to other state</a:t>
            </a:r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2355329-B819-3C43-BD2A-80E8A5D80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361" y="2496204"/>
            <a:ext cx="6000903" cy="33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7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7526D-0BC9-2040-9D3E-4CD0D7A2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rdt2.2</a:t>
            </a:r>
            <a:r>
              <a:rPr lang="en-US" altLang="ko-KR"/>
              <a:t> - Sending side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87AEF-2B03-C645-BCA0-69C19087B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Instead of using NAK,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rdt2.2 </a:t>
            </a:r>
            <a:r>
              <a:rPr lang="en-US" altLang="ko-KR"/>
              <a:t>implements ACKs with sequence number</a:t>
            </a:r>
          </a:p>
          <a:p>
            <a:r>
              <a:rPr lang="en-US" altLang="ko-KR"/>
              <a:t>Sender must now check the sequence number of the packet being acknowledged by a received ACK message</a:t>
            </a:r>
            <a:endParaRPr kumimoji="1"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6A5B2C-7FD0-0244-96C6-45E9D167E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507" y="1825625"/>
            <a:ext cx="6172493" cy="45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27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7526D-0BC9-2040-9D3E-4CD0D7A2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 over a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rdt2.2</a:t>
            </a:r>
            <a:r>
              <a:rPr lang="en-US" altLang="ko-KR"/>
              <a:t> - Receiving side 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87AEF-2B03-C645-BCA0-69C19087B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Include the sequence number of the packet being acknowledged to ACK</a:t>
            </a:r>
          </a:p>
          <a:p>
            <a:r>
              <a:rPr lang="en-US" altLang="ko-KR" dirty="0"/>
              <a:t>Delete NAK</a:t>
            </a:r>
          </a:p>
          <a:p>
            <a:r>
              <a:rPr lang="en-US" altLang="ko-KR" dirty="0"/>
              <a:t>What if packet is lost?</a:t>
            </a:r>
          </a:p>
          <a:p>
            <a:pPr lvl="1"/>
            <a:r>
              <a:rPr lang="en-US" altLang="ko-KR" dirty="0"/>
              <a:t>Rdt3.0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F9CF7DE-D563-C444-A4BA-C70083A49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2030" y="2518406"/>
            <a:ext cx="6139970" cy="32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5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E93A9-4BB0-1144-9B30-95F2649A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Reliable Data Transfer over a Lossy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rdt3.0 </a:t>
            </a:r>
            <a:endParaRPr kumimoji="1"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E0A7E-B0C0-E64F-AB51-8A36C8B26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/>
              <a:t>Added timer for time-based retransmission to mitigate packet loss</a:t>
            </a:r>
          </a:p>
          <a:p>
            <a:r>
              <a:rPr lang="en-US" altLang="ko-KR"/>
              <a:t>If an ACK is not received within certain time, the packet is retransmitted</a:t>
            </a:r>
          </a:p>
          <a:p>
            <a:pPr lvl="1"/>
            <a:r>
              <a:rPr lang="en-US" altLang="ko-KR"/>
              <a:t>Since sender does not know whether packet was lost, ACK was lost, or if the packet or ACK was delayed</a:t>
            </a:r>
          </a:p>
          <a:p>
            <a:r>
              <a:rPr kumimoji="1" lang="en-US" altLang="ko-KR"/>
              <a:t>Scheme</a:t>
            </a:r>
          </a:p>
          <a:p>
            <a:pPr lvl="1"/>
            <a:r>
              <a:rPr lang="en-US" altLang="ko-KR"/>
              <a:t>Start the timer each time a packet is sent</a:t>
            </a:r>
          </a:p>
          <a:p>
            <a:pPr lvl="1"/>
            <a:r>
              <a:rPr lang="en-US" altLang="ko-KR"/>
              <a:t>Respond to a timer interrupt</a:t>
            </a:r>
          </a:p>
          <a:p>
            <a:pPr lvl="2"/>
            <a:r>
              <a:rPr lang="en-US" altLang="ko-KR"/>
              <a:t>Retransmission</a:t>
            </a:r>
          </a:p>
          <a:p>
            <a:pPr lvl="1"/>
            <a:r>
              <a:rPr lang="en-US" altLang="ko-KR"/>
              <a:t>Stop the timer</a:t>
            </a:r>
            <a:endParaRPr kumimoji="1"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63822659-99DE-C94D-AA06-7CDD9B6F8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704"/>
          <a:stretch/>
        </p:blipFill>
        <p:spPr>
          <a:xfrm>
            <a:off x="6172200" y="1771674"/>
            <a:ext cx="5616146" cy="47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6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01EA-CCCD-4A55-953F-A0EB8080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Reliable Data Transfer over a Lossy Channel with Bit Errors: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rdt3.0</a:t>
            </a:r>
            <a:r>
              <a:rPr lang="en-US" altLang="ko-KR" b="1"/>
              <a:t>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A22F7-F964-4A56-8978-1231FB818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C04029-6744-4672-8CA7-7DE9745526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3681FE-222A-4B8B-8000-A8ACBFD93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28"/>
          <a:stretch/>
        </p:blipFill>
        <p:spPr>
          <a:xfrm>
            <a:off x="418319" y="2771103"/>
            <a:ext cx="5677681" cy="29617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DD8DA0-8826-4289-BB6F-5E9CC3939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3"/>
          <a:stretch/>
        </p:blipFill>
        <p:spPr>
          <a:xfrm>
            <a:off x="6172200" y="2771103"/>
            <a:ext cx="5677681" cy="3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0F7E8-59FE-7F4A-A925-5CAB1047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Transport-Layer Protocol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87EDC-2B14-CE45-8B49-2AA796A1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Transport-layer protocol provides logical communication between application processes running on different hosts</a:t>
            </a:r>
          </a:p>
          <a:p>
            <a:pPr lvl="1"/>
            <a:r>
              <a:rPr kumimoji="1" lang="en-US" altLang="ko-KR"/>
              <a:t>Logical communication: </a:t>
            </a:r>
            <a:r>
              <a:rPr kumimoji="1" lang="en" altLang="ko-KR"/>
              <a:t>f</a:t>
            </a:r>
            <a:r>
              <a:rPr lang="en" altLang="ko-KR"/>
              <a:t>rom an application’s perspective, it is as if the hosts running the processes were directly connected </a:t>
            </a:r>
          </a:p>
          <a:p>
            <a:r>
              <a:rPr kumimoji="1" lang="en-US" altLang="ko-KR"/>
              <a:t>Implemented in the end systems not in network routers</a:t>
            </a:r>
          </a:p>
          <a:p>
            <a:pPr lvl="1"/>
            <a:r>
              <a:rPr kumimoji="1" lang="en-US" altLang="ko-KR"/>
              <a:t>Sending side</a:t>
            </a:r>
          </a:p>
          <a:p>
            <a:pPr lvl="2"/>
            <a:r>
              <a:rPr kumimoji="1" lang="en-US" altLang="ko-KR"/>
              <a:t>Converts application-layer messages to transport-layer segments and passes to network-layer</a:t>
            </a:r>
          </a:p>
          <a:p>
            <a:pPr lvl="1"/>
            <a:r>
              <a:rPr kumimoji="1" lang="en-US" altLang="ko-KR"/>
              <a:t>Receiving side</a:t>
            </a:r>
          </a:p>
          <a:p>
            <a:pPr lvl="2"/>
            <a:r>
              <a:rPr kumimoji="1" lang="en-US" altLang="ko-KR"/>
              <a:t>Processes received segment from the network-layer, making data in the segment available to application</a:t>
            </a:r>
          </a:p>
          <a:p>
            <a:r>
              <a:rPr kumimoji="1" lang="en-US" altLang="ko-KR"/>
              <a:t>More than one transport-layer protocol may be available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040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0F60A-C3E4-4852-B492-48F8B212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Pipelined Reliable Data Transfer Protocols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D8E5F-3AE5-4B19-83BD-763EECB85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66407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/>
              <a:t>Performance problem with stop-and-wait protocols</a:t>
            </a:r>
          </a:p>
          <a:p>
            <a:pPr lvl="1"/>
            <a:r>
              <a:rPr lang="en-US" altLang="ko-KR"/>
              <a:t>Low utilization of the channel because of waiting</a:t>
            </a:r>
          </a:p>
          <a:p>
            <a:r>
              <a:rPr lang="en-US" altLang="ko-KR"/>
              <a:t>Pipelining</a:t>
            </a:r>
          </a:p>
          <a:p>
            <a:pPr lvl="1"/>
            <a:r>
              <a:rPr lang="en-US" altLang="ko-KR"/>
              <a:t>Allow sender to send multiple packets rather than waiting for ACKs</a:t>
            </a:r>
          </a:p>
          <a:p>
            <a:r>
              <a:rPr lang="en-US" altLang="ko-KR"/>
              <a:t>Consequences of pipelining in RDT</a:t>
            </a:r>
          </a:p>
          <a:p>
            <a:pPr lvl="1"/>
            <a:r>
              <a:rPr lang="en-US" altLang="ko-KR"/>
              <a:t>Range of seq. # should be increased</a:t>
            </a:r>
          </a:p>
          <a:p>
            <a:pPr lvl="2"/>
            <a:r>
              <a:rPr lang="en-US" altLang="ko-KR"/>
              <a:t>Unique identifier for packets on the fly</a:t>
            </a:r>
          </a:p>
          <a:p>
            <a:pPr lvl="1"/>
            <a:r>
              <a:rPr lang="en-US" altLang="ko-KR"/>
              <a:t>Sender or receiver side may have to buffer more than one packet(E.g., packet not </a:t>
            </a:r>
            <a:r>
              <a:rPr lang="en-US" altLang="ko-KR" err="1"/>
              <a:t>ACKed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Change in error recovery methods</a:t>
            </a:r>
          </a:p>
          <a:p>
            <a:pPr lvl="2"/>
            <a:r>
              <a:rPr lang="en-US" altLang="ko-KR"/>
              <a:t>Go-Back-N / </a:t>
            </a:r>
            <a:r>
              <a:rPr lang="en-US" altLang="ko-KR" err="1"/>
              <a:t>Selectice</a:t>
            </a:r>
            <a:r>
              <a:rPr lang="en-US" altLang="ko-KR"/>
              <a:t> repeat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37ACA2-2BC7-455C-9C13-1C285B4954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7068" y="1293505"/>
            <a:ext cx="4627002" cy="54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114B6-0134-4B84-B386-4560C593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Go-Back-N (GBN)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5483E6-5C33-44B8-AB90-6B61C6DD5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6566" y="1854195"/>
                <a:ext cx="10515600" cy="4638676"/>
              </a:xfrm>
            </p:spPr>
            <p:txBody>
              <a:bodyPr/>
              <a:lstStyle/>
              <a:p>
                <a:r>
                  <a:rPr lang="en-US" altLang="ko-KR"/>
                  <a:t>Sender is allowed to transmit multiple packets without waiting for ACK</a:t>
                </a:r>
              </a:p>
              <a:p>
                <a:r>
                  <a:rPr lang="en-US" altLang="ko-KR"/>
                  <a:t>But, no more then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unacknowledged packet in the pipeline</a:t>
                </a:r>
              </a:p>
              <a:p>
                <a:r>
                  <a:rPr lang="en-US" altLang="ko-KR"/>
                  <a:t>Parameters from sender’s view</a:t>
                </a:r>
              </a:p>
              <a:p>
                <a:pPr lvl="1"/>
                <a:r>
                  <a:rPr lang="en-US" altLang="ko-KR">
                    <a:latin typeface="Consolas" panose="020B0609020204030204" pitchFamily="49" charset="0"/>
                  </a:rPr>
                  <a:t>base</a:t>
                </a:r>
                <a:r>
                  <a:rPr lang="en-US" altLang="ko-KR"/>
                  <a:t>: sequence number of the oldest not </a:t>
                </a:r>
                <a:r>
                  <a:rPr lang="en-US" altLang="ko-KR" err="1"/>
                  <a:t>acked</a:t>
                </a:r>
                <a:r>
                  <a:rPr lang="en-US" altLang="ko-KR"/>
                  <a:t> packet</a:t>
                </a:r>
              </a:p>
              <a:p>
                <a:pPr lvl="1"/>
                <a:r>
                  <a:rPr lang="en-US" altLang="ko-KR" err="1">
                    <a:latin typeface="Consolas" panose="020B0609020204030204" pitchFamily="49" charset="0"/>
                  </a:rPr>
                  <a:t>nextseqnum</a:t>
                </a:r>
                <a:r>
                  <a:rPr lang="en-US" altLang="ko-KR"/>
                  <a:t>: smallest unused sequence number</a:t>
                </a:r>
              </a:p>
              <a:p>
                <a:pPr lvl="1"/>
                <a:r>
                  <a:rPr lang="en-US" altLang="ko-KR"/>
                  <a:t>Window size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/>
                  <a:t>: size of permissible sequence numbers for transmitted but not yet acknowledged packets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5483E6-5C33-44B8-AB90-6B61C6DD5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566" y="1854195"/>
                <a:ext cx="10515600" cy="4638676"/>
              </a:xfrm>
              <a:blipFill>
                <a:blip r:embed="rId2"/>
                <a:stretch>
                  <a:fillRect l="-754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6AA5552-D738-40D9-84E0-229F91BF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70" y="5000017"/>
            <a:ext cx="7058660" cy="17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74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114B6-0134-4B84-B386-4560C593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Go-Back-N (GBN): Sliding-Window Protocol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5483E6-5C33-44B8-AB90-6B61C6DD5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6566" y="1854195"/>
                <a:ext cx="10515600" cy="4638676"/>
              </a:xfrm>
            </p:spPr>
            <p:txBody>
              <a:bodyPr/>
              <a:lstStyle/>
              <a:p>
                <a:r>
                  <a:rPr lang="en-US" altLang="ko-KR"/>
                  <a:t>As the protocol operates, this window slides forward over the sequence number space</a:t>
                </a:r>
              </a:p>
              <a:p>
                <a:r>
                  <a:rPr lang="en-US" altLang="ko-KR"/>
                  <a:t>Sequence number</a:t>
                </a:r>
              </a:p>
              <a:p>
                <a:pPr lvl="1"/>
                <a:r>
                  <a:rPr lang="en-US" altLang="ko-KR"/>
                  <a:t>Packet’s sequence number is carried in a fixed-length field in the packet header. </a:t>
                </a:r>
              </a:p>
              <a:p>
                <a:pPr lvl="1"/>
                <a:r>
                  <a:rPr lang="en-US" altLang="ko-KR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/>
                  <a:t> bit header, range of sequence number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[0,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 lvl="2"/>
                <a:r>
                  <a:rPr lang="en-US" altLang="ko-KR"/>
                  <a:t>Operated over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ko-KR"/>
                  <a:t> arithmetic</a:t>
                </a:r>
              </a:p>
              <a:p>
                <a:pPr lvl="1"/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5483E6-5C33-44B8-AB90-6B61C6DD5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566" y="1854195"/>
                <a:ext cx="10515600" cy="4638676"/>
              </a:xfrm>
              <a:blipFill>
                <a:blip r:embed="rId2"/>
                <a:stretch>
                  <a:fillRect l="-754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6AA5552-D738-40D9-84E0-229F91BF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70" y="5000017"/>
            <a:ext cx="7058660" cy="17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1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119B6-1A04-41F7-93CF-FD589332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Go-Back-N (GBN): Sender #1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65BEE4-17C6-461F-8ABE-6F83930B0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The GBN sender must respond to three types of events:</a:t>
                </a: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 dirty="0"/>
                  <a:t>Call from above</a:t>
                </a:r>
              </a:p>
              <a:p>
                <a:pPr lvl="1"/>
                <a:r>
                  <a:rPr lang="en-US" altLang="ko-KR" dirty="0"/>
                  <a:t>When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rdt_send</a:t>
                </a:r>
                <a:r>
                  <a:rPr lang="en-US" altLang="ko-KR" dirty="0">
                    <a:latin typeface="Consolas" panose="020B0609020204030204" pitchFamily="49" charset="0"/>
                  </a:rPr>
                  <a:t>() </a:t>
                </a:r>
                <a:r>
                  <a:rPr lang="en-US" altLang="ko-KR" dirty="0"/>
                  <a:t>is called from above, check if the window is full</a:t>
                </a:r>
              </a:p>
              <a:p>
                <a:pPr lvl="1"/>
                <a:r>
                  <a:rPr lang="en-US" altLang="ko-KR" dirty="0"/>
                  <a:t>If the window is not full, a packet is created and sent</a:t>
                </a:r>
              </a:p>
              <a:p>
                <a:pPr lvl="1"/>
                <a:r>
                  <a:rPr lang="en-US" altLang="ko-KR" dirty="0"/>
                  <a:t>If the window is full, the sender simply returns the data back to the upper layer</a:t>
                </a: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 dirty="0"/>
                  <a:t>Receipt of an ACK</a:t>
                </a:r>
              </a:p>
              <a:p>
                <a:pPr lvl="1"/>
                <a:r>
                  <a:rPr lang="en-US" altLang="ko-KR" dirty="0"/>
                  <a:t>Cumulative acknowledgment</a:t>
                </a:r>
              </a:p>
              <a:p>
                <a:pPr lvl="2"/>
                <a:r>
                  <a:rPr lang="en-US" altLang="ko-KR" dirty="0"/>
                  <a:t>ACK packet with sequence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/>
                  <a:t>indicates that all packets with a sequence number up to and including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/>
                  <a:t>have been correctly received by the receiver</a:t>
                </a: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 dirty="0"/>
                  <a:t>A timeout event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65BEE4-17C6-461F-8ABE-6F83930B0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850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119B6-1A04-41F7-93CF-FD589332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Go-Back-N (GBN): Sender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5BEE4-17C6-461F-8ABE-6F83930B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Continued</a:t>
            </a:r>
          </a:p>
          <a:p>
            <a:pPr marL="273600" indent="-273600">
              <a:buFont typeface="+mj-lt"/>
              <a:buAutoNum type="arabicPeriod" startAt="3"/>
            </a:pPr>
            <a:r>
              <a:rPr lang="en-US" altLang="ko-KR"/>
              <a:t>A timeout event</a:t>
            </a:r>
          </a:p>
          <a:p>
            <a:pPr lvl="1"/>
            <a:r>
              <a:rPr lang="en-US" altLang="ko-KR"/>
              <a:t>If timeout occurs, resend all packets that have been sent but not yet been acknowledged</a:t>
            </a:r>
          </a:p>
          <a:p>
            <a:pPr lvl="1"/>
            <a:r>
              <a:rPr lang="en-US" altLang="ko-KR"/>
              <a:t>If ACK is received but additional transmitted but not yet </a:t>
            </a:r>
            <a:r>
              <a:rPr lang="en-US" altLang="ko-KR" err="1"/>
              <a:t>ACKed</a:t>
            </a:r>
            <a:r>
              <a:rPr lang="en-US" altLang="ko-KR"/>
              <a:t> packets exists timer is restarted</a:t>
            </a:r>
          </a:p>
          <a:p>
            <a:pPr lvl="1"/>
            <a:r>
              <a:rPr lang="en-US" altLang="ko-KR"/>
              <a:t>If there are no ACKs to be received timer is stopped</a:t>
            </a:r>
          </a:p>
          <a:p>
            <a:pPr lvl="1"/>
            <a:r>
              <a:rPr lang="en-US" altLang="ko-KR"/>
              <a:t>Typically implemented with single timer</a:t>
            </a:r>
          </a:p>
        </p:txBody>
      </p:sp>
    </p:spTree>
    <p:extLst>
      <p:ext uri="{BB962C8B-B14F-4D97-AF65-F5344CB8AC3E}">
        <p14:creationId xmlns:p14="http://schemas.microsoft.com/office/powerpoint/2010/main" val="4281345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119B6-1A04-41F7-93CF-FD589332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Go-Back-N (GBN): Receiver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65BEE4-17C6-461F-8ABE-6F83930B0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If a packet with sequence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 is received correctly and is in order, send ACK for packet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 and deliver data from packet to upper layer</a:t>
                </a:r>
              </a:p>
              <a:p>
                <a:pPr lvl="1"/>
                <a:r>
                  <a:rPr lang="en-US" altLang="ko-KR"/>
                  <a:t>Packets are delivered one at a time, orderly, to the upper layer</a:t>
                </a:r>
              </a:p>
              <a:p>
                <a:r>
                  <a:rPr lang="en-US" altLang="ko-KR"/>
                  <a:t>In all other cases, discards the packet and resends an ACK for the most recently received in-order packet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65BEE4-17C6-461F-8ABE-6F83930B0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231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D27F-5D86-4455-B7C8-ABAFDB41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Extended FSM for GBN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B4712C-11FF-4749-A455-1106369DCD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Sender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CCFC1B-8216-451D-A83C-45436A9545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err="1"/>
              <a:t>Reciever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2EBBFC-745D-472B-9DF5-023AC5D73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1" t="4384"/>
          <a:stretch/>
        </p:blipFill>
        <p:spPr>
          <a:xfrm>
            <a:off x="309383" y="2520112"/>
            <a:ext cx="5786617" cy="3754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156C6-7630-40B1-AD38-3517F8C3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9" y="2520112"/>
            <a:ext cx="4353535" cy="27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93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CCD43-374D-415C-81AB-5C422342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Characteristics of GBN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F0BB5A-0723-4702-99E3-277286FAD4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6640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/>
                  <a:t>Cumulative ACK</a:t>
                </a:r>
              </a:p>
              <a:p>
                <a:pPr lvl="1"/>
                <a:r>
                  <a:rPr lang="en-US" altLang="ko-KR"/>
                  <a:t>If packet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has been received and delivered, then all packets lower than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is also delivered</a:t>
                </a:r>
              </a:p>
              <a:p>
                <a:r>
                  <a:rPr lang="en-US" altLang="ko-KR"/>
                  <a:t>Buffer maintained only at the sending side</a:t>
                </a:r>
              </a:p>
              <a:p>
                <a:pPr lvl="1"/>
                <a:r>
                  <a:rPr lang="en-US" altLang="ko-KR"/>
                  <a:t>Receiver simply discard out-of-order packets</a:t>
                </a:r>
              </a:p>
              <a:p>
                <a:pPr lvl="1"/>
                <a:r>
                  <a:rPr lang="en-US" altLang="ko-KR"/>
                  <a:t>Consider packet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was lost</a:t>
                </a:r>
              </a:p>
              <a:p>
                <a:pPr lvl="2"/>
                <a:r>
                  <a:rPr lang="en-US" altLang="ko-KR"/>
                  <a:t>By the transmission rule of GBN, packets </a:t>
                </a:r>
                <a:br>
                  <a:rPr lang="en-US" altLang="ko-KR"/>
                </a:b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,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will be sent</a:t>
                </a:r>
              </a:p>
              <a:p>
                <a:pPr lvl="2"/>
                <a:r>
                  <a:rPr lang="en-US" altLang="ko-KR"/>
                  <a:t>No need to save out-of-order packets</a:t>
                </a:r>
              </a:p>
              <a:p>
                <a:pPr lvl="1"/>
                <a:r>
                  <a:rPr lang="en-US" altLang="ko-KR"/>
                  <a:t>Receiver only needs to maintain next in-order packet sequence number</a:t>
                </a:r>
              </a:p>
              <a:p>
                <a:r>
                  <a:rPr lang="en-US" altLang="ko-KR"/>
                  <a:t>Single packet error can cause retransmission of large number of unnecessary packets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F0BB5A-0723-4702-99E3-277286FAD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664074"/>
              </a:xfrm>
              <a:blipFill>
                <a:blip r:embed="rId2"/>
                <a:stretch>
                  <a:fillRect l="-1044" r="-1972" b="-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E59A10-3924-4686-9BF0-F7AF94B1FF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0201" y="526459"/>
            <a:ext cx="4814493" cy="59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9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4873C-7C5D-4E2B-9B58-98DE4316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Selective Repeat (SR)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1A424-8BEC-46F0-B3B3-918F2E3A31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SR avoid unnecessary retransmissions</a:t>
            </a:r>
          </a:p>
          <a:p>
            <a:pPr lvl="1"/>
            <a:r>
              <a:rPr lang="en-US" altLang="ko-KR"/>
              <a:t>Sender retransmits packet that were received in error</a:t>
            </a:r>
          </a:p>
          <a:p>
            <a:pPr lvl="1"/>
            <a:r>
              <a:rPr lang="en-US" altLang="ko-KR"/>
              <a:t>Requires receiver to individually acknowledge correctly received packet</a:t>
            </a:r>
          </a:p>
          <a:p>
            <a:r>
              <a:rPr lang="en-US" altLang="ko-KR"/>
              <a:t>Out-of-order packets are buffered until missing packets are received </a:t>
            </a:r>
          </a:p>
          <a:p>
            <a:pPr lvl="1"/>
            <a:r>
              <a:rPr lang="en-US" altLang="ko-KR"/>
              <a:t>Batch of packets will be delivered to upper-layer at some point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8D2D4C-DB6D-4021-A76B-C3296C7E46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365065"/>
            <a:ext cx="6049634" cy="35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5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FD0D5-E6CA-4F51-ACC2-0F85171B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Selective Repeat (SR): </a:t>
            </a:r>
            <a:br>
              <a:rPr lang="en-US" altLang="ko-KR"/>
            </a:br>
            <a:r>
              <a:rPr lang="en-US" altLang="ko-KR"/>
              <a:t>Sender Events and Actions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5C612-A38B-4C8A-9BA2-DE5ECCF88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3600" indent="-273600" fontAlgn="base">
              <a:buFont typeface="+mj-lt"/>
              <a:buAutoNum type="arabicPeriod"/>
            </a:pPr>
            <a:r>
              <a:rPr lang="en-US" altLang="ko-KR"/>
              <a:t>Data received from above</a:t>
            </a:r>
          </a:p>
          <a:p>
            <a:pPr lvl="1" fontAlgn="base"/>
            <a:r>
              <a:rPr lang="en-US" altLang="ko-KR"/>
              <a:t>For received data, check next available sequence number for the packet</a:t>
            </a:r>
          </a:p>
          <a:p>
            <a:pPr lvl="1" fontAlgn="base"/>
            <a:r>
              <a:rPr lang="en-US" altLang="ko-KR"/>
              <a:t>If sequence number is within sender’s window, packetize data and send packet</a:t>
            </a:r>
          </a:p>
          <a:p>
            <a:pPr lvl="1" fontAlgn="base"/>
            <a:r>
              <a:rPr lang="en-US" altLang="ko-KR"/>
              <a:t>Otherwise send back to upper layer</a:t>
            </a:r>
          </a:p>
          <a:p>
            <a:pPr marL="273600" indent="-273600" fontAlgn="base">
              <a:buFont typeface="+mj-lt"/>
              <a:buAutoNum type="arabicPeriod"/>
            </a:pPr>
            <a:r>
              <a:rPr lang="en-US" altLang="ko-KR"/>
              <a:t>Timeout</a:t>
            </a:r>
          </a:p>
          <a:p>
            <a:pPr lvl="1" fontAlgn="base"/>
            <a:r>
              <a:rPr lang="en-US" altLang="ko-KR"/>
              <a:t>Each packet has its’ own timer</a:t>
            </a:r>
          </a:p>
          <a:p>
            <a:pPr lvl="1" fontAlgn="base"/>
            <a:r>
              <a:rPr lang="en-US" altLang="ko-KR"/>
              <a:t>Only a single packet is retransmitted on timeout</a:t>
            </a:r>
          </a:p>
          <a:p>
            <a:pPr marL="273600" indent="-273600" fontAlgn="base">
              <a:buFont typeface="+mj-lt"/>
              <a:buAutoNum type="arabicPeriod"/>
            </a:pPr>
            <a:r>
              <a:rPr lang="en-US" altLang="ko-KR"/>
              <a:t>ACK received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B5E46-CE82-42EB-A279-7C46AF9441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CB5BF579-AE8F-4714-B46E-C1A2F96D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5065"/>
            <a:ext cx="6049634" cy="35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FDF8D-29A5-3D4B-95CE-3C93D15A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Layers and Packet Terminology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40908-988B-8B48-8D4A-33A39B6F9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Application layer</a:t>
            </a:r>
          </a:p>
          <a:p>
            <a:pPr lvl="1"/>
            <a:r>
              <a:rPr kumimoji="1" lang="en-US" altLang="ko-KR"/>
              <a:t>Application data</a:t>
            </a:r>
          </a:p>
          <a:p>
            <a:r>
              <a:rPr kumimoji="1" lang="en-US" altLang="ko-KR"/>
              <a:t>Transport layer</a:t>
            </a:r>
          </a:p>
          <a:p>
            <a:pPr lvl="1"/>
            <a:r>
              <a:rPr kumimoji="1" lang="en-US" altLang="ko-KR"/>
              <a:t>Transport-layer segments</a:t>
            </a:r>
          </a:p>
          <a:p>
            <a:pPr lvl="2"/>
            <a:r>
              <a:rPr kumimoji="1" lang="en-US" altLang="ko-KR"/>
              <a:t>Splitting application layer data into small chunks and encapsulating with header</a:t>
            </a:r>
          </a:p>
          <a:p>
            <a:r>
              <a:rPr kumimoji="1" lang="en-US" altLang="ko-KR"/>
              <a:t>Network layer</a:t>
            </a:r>
          </a:p>
          <a:p>
            <a:pPr lvl="1"/>
            <a:r>
              <a:rPr kumimoji="1" lang="en-US" altLang="ko-KR"/>
              <a:t>Datagram</a:t>
            </a:r>
          </a:p>
          <a:p>
            <a:pPr lvl="2"/>
            <a:r>
              <a:rPr kumimoji="1" lang="en-US" altLang="ko-KR"/>
              <a:t>Transport-layer segments are encapsulated within a network-layer packet</a:t>
            </a:r>
          </a:p>
        </p:txBody>
      </p:sp>
    </p:spTree>
    <p:extLst>
      <p:ext uri="{BB962C8B-B14F-4D97-AF65-F5344CB8AC3E}">
        <p14:creationId xmlns:p14="http://schemas.microsoft.com/office/powerpoint/2010/main" val="1237496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FD0D5-E6CA-4F51-ACC2-0F85171B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Selective Repeat (SR): </a:t>
            </a:r>
            <a:br>
              <a:rPr lang="en-US" altLang="ko-KR"/>
            </a:br>
            <a:r>
              <a:rPr lang="en-US" altLang="ko-KR"/>
              <a:t>Sender Events and Actions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5C612-A38B-4C8A-9BA2-DE5ECCF884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fontAlgn="base">
              <a:buFont typeface="+mj-lt"/>
              <a:buAutoNum type="arabicPeriod" startAt="3"/>
            </a:pPr>
            <a:endParaRPr lang="en-US" altLang="ko-KR"/>
          </a:p>
          <a:p>
            <a:pPr fontAlgn="base"/>
            <a:r>
              <a:rPr lang="en-US" altLang="ko-KR"/>
              <a:t>Continued</a:t>
            </a:r>
          </a:p>
          <a:p>
            <a:pPr marL="273600" indent="-273600" fontAlgn="base">
              <a:buFont typeface="+mj-lt"/>
              <a:buAutoNum type="arabicPeriod" startAt="3"/>
            </a:pPr>
            <a:r>
              <a:rPr lang="en-US" altLang="ko-KR"/>
              <a:t>ACK received</a:t>
            </a:r>
          </a:p>
          <a:p>
            <a:pPr lvl="1" fontAlgn="base"/>
            <a:r>
              <a:rPr lang="en-US" altLang="ko-KR"/>
              <a:t>If ACK is received, mark that packet as received</a:t>
            </a:r>
          </a:p>
          <a:p>
            <a:pPr lvl="1" fontAlgn="base"/>
            <a:r>
              <a:rPr lang="en-US" altLang="ko-KR"/>
              <a:t>If sequence number is equal to </a:t>
            </a:r>
            <a:r>
              <a:rPr lang="en-US" altLang="ko-KR" err="1">
                <a:latin typeface="Consolas" panose="020B0609020204030204" pitchFamily="49" charset="0"/>
              </a:rPr>
              <a:t>send_base</a:t>
            </a:r>
            <a:r>
              <a:rPr lang="en-US" altLang="ko-KR"/>
              <a:t>, window base is moved forward </a:t>
            </a:r>
          </a:p>
          <a:p>
            <a:pPr lvl="2" fontAlgn="base"/>
            <a:r>
              <a:rPr lang="en-US" altLang="ko-KR"/>
              <a:t>To smallest </a:t>
            </a:r>
            <a:r>
              <a:rPr lang="en-US" altLang="ko-KR" err="1"/>
              <a:t>unACKed</a:t>
            </a:r>
            <a:r>
              <a:rPr lang="en-US" altLang="ko-KR"/>
              <a:t> seq. 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B5E46-CE82-42EB-A279-7C46AF9441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CB5BF579-AE8F-4714-B46E-C1A2F96D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5065"/>
            <a:ext cx="6049634" cy="35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63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FD0D5-E6CA-4F51-ACC2-0F85171B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Selective Repeat (SR): </a:t>
            </a:r>
            <a:br>
              <a:rPr lang="en-US" altLang="ko-KR"/>
            </a:br>
            <a:r>
              <a:rPr lang="en-US" altLang="ko-KR"/>
              <a:t>Receiver Events and Actions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5C612-A38B-4C8A-9BA2-DE5ECCF8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0" y="1760048"/>
            <a:ext cx="5257800" cy="4729651"/>
          </a:xfrm>
        </p:spPr>
        <p:txBody>
          <a:bodyPr>
            <a:normAutofit lnSpcReduction="10000"/>
          </a:bodyPr>
          <a:lstStyle/>
          <a:p>
            <a:pPr marL="273600" indent="-273600" fontAlgn="base">
              <a:buFont typeface="+mj-lt"/>
              <a:buAutoNum type="arabicPeriod"/>
            </a:pPr>
            <a:r>
              <a:rPr lang="en-US" altLang="ko-KR"/>
              <a:t>Packet with sequence number in </a:t>
            </a:r>
            <a:br>
              <a:rPr lang="en-US" altLang="ko-KR"/>
            </a:br>
            <a:r>
              <a:rPr lang="en-US" altLang="ko-KR">
                <a:latin typeface="Consolas" panose="020B0609020204030204" pitchFamily="49" charset="0"/>
              </a:rPr>
              <a:t>[</a:t>
            </a:r>
            <a:r>
              <a:rPr lang="en-US" altLang="ko-KR" err="1">
                <a:latin typeface="Consolas" panose="020B0609020204030204" pitchFamily="49" charset="0"/>
              </a:rPr>
              <a:t>rcv_base</a:t>
            </a:r>
            <a:r>
              <a:rPr lang="en-US" altLang="ko-KR">
                <a:latin typeface="Consolas" panose="020B0609020204030204" pitchFamily="49" charset="0"/>
              </a:rPr>
              <a:t>, rcv_base+N-1]</a:t>
            </a:r>
            <a:br>
              <a:rPr lang="en-US" altLang="ko-KR">
                <a:latin typeface="Consolas" panose="020B0609020204030204" pitchFamily="49" charset="0"/>
              </a:rPr>
            </a:br>
            <a:r>
              <a:rPr lang="en-US" altLang="ko-KR"/>
              <a:t>is correctly received</a:t>
            </a:r>
          </a:p>
          <a:p>
            <a:pPr lvl="1" fontAlgn="base"/>
            <a:r>
              <a:rPr lang="en-US" altLang="ko-KR"/>
              <a:t>Selective ACK packet is returned to sender</a:t>
            </a:r>
          </a:p>
          <a:p>
            <a:pPr lvl="1"/>
            <a:r>
              <a:rPr lang="en-US" altLang="ko-KR"/>
              <a:t>If the packet was not previously received, it is buffered</a:t>
            </a:r>
          </a:p>
          <a:p>
            <a:pPr lvl="1"/>
            <a:r>
              <a:rPr lang="en-US" altLang="ko-KR"/>
              <a:t>If seq # == </a:t>
            </a:r>
            <a:r>
              <a:rPr lang="en-US" altLang="ko-KR" err="1">
                <a:latin typeface="Consolas" panose="020B0609020204030204" pitchFamily="49" charset="0"/>
              </a:rPr>
              <a:t>rcv_base</a:t>
            </a:r>
            <a:r>
              <a:rPr lang="en-US" altLang="ko-KR"/>
              <a:t>, consecutively numbered packets are delivered to the upper layer</a:t>
            </a:r>
          </a:p>
          <a:p>
            <a:pPr marL="273600" indent="-273600" fontAlgn="base">
              <a:buFont typeface="+mj-lt"/>
              <a:buAutoNum type="arabicPeriod"/>
            </a:pPr>
            <a:r>
              <a:rPr lang="en-US" altLang="ko-KR"/>
              <a:t>Packet with sequence number in </a:t>
            </a:r>
            <a:r>
              <a:rPr lang="en-US" altLang="ko-KR">
                <a:latin typeface="Consolas" panose="020B0609020204030204" pitchFamily="49" charset="0"/>
              </a:rPr>
              <a:t>[</a:t>
            </a:r>
            <a:r>
              <a:rPr lang="en-US" altLang="ko-KR" err="1">
                <a:latin typeface="Consolas" panose="020B0609020204030204" pitchFamily="49" charset="0"/>
              </a:rPr>
              <a:t>rcv_base</a:t>
            </a:r>
            <a:r>
              <a:rPr lang="en-US" altLang="ko-KR">
                <a:latin typeface="Consolas" panose="020B0609020204030204" pitchFamily="49" charset="0"/>
              </a:rPr>
              <a:t>-N, rcv_base-1]</a:t>
            </a:r>
            <a:r>
              <a:rPr lang="en-US" altLang="ko-KR"/>
              <a:t> </a:t>
            </a:r>
            <a:br>
              <a:rPr lang="en-US" altLang="ko-KR"/>
            </a:br>
            <a:r>
              <a:rPr lang="en-US" altLang="ko-KR"/>
              <a:t>is correctly received</a:t>
            </a:r>
          </a:p>
          <a:p>
            <a:pPr lvl="1" fontAlgn="base"/>
            <a:r>
              <a:rPr lang="en-US" altLang="ko-KR">
                <a:solidFill>
                  <a:srgbClr val="C00000"/>
                </a:solidFill>
              </a:rPr>
              <a:t>ACK must be generated, even though this packet has been acknowledged</a:t>
            </a:r>
          </a:p>
          <a:p>
            <a:pPr marL="273600" indent="-273600" fontAlgn="base">
              <a:buFont typeface="+mj-lt"/>
              <a:buAutoNum type="arabicPeriod"/>
            </a:pPr>
            <a:r>
              <a:rPr lang="en-US" altLang="ko-KR"/>
              <a:t>Otherwise, ignore the packet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B5E46-CE82-42EB-A279-7C46AF9441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292A012-66AF-490E-B368-7CD8E5CF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72" y="1552950"/>
            <a:ext cx="5531599" cy="5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20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3.5  Connection-Oriented Transport: TCP 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4771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4EB84-9947-4685-AB75-AD2CEC9D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Characteristics TCP Connection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D8F20-3B12-41BF-BA4E-72365572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Connection-oriented</a:t>
            </a:r>
          </a:p>
          <a:p>
            <a:pPr lvl="1"/>
            <a:r>
              <a:rPr lang="en-US" altLang="ko-KR"/>
              <a:t>Two processes must first handshake with each other before sending data</a:t>
            </a:r>
          </a:p>
          <a:p>
            <a:pPr lvl="2"/>
            <a:r>
              <a:rPr lang="en-US" altLang="ko-KR"/>
              <a:t>Sending preliminary segments to establish parameters</a:t>
            </a:r>
          </a:p>
          <a:p>
            <a:pPr lvl="1"/>
            <a:r>
              <a:rPr lang="en-US" altLang="ko-KR"/>
              <a:t>Three-way handshake</a:t>
            </a:r>
          </a:p>
          <a:p>
            <a:r>
              <a:rPr lang="en-US" altLang="ko-KR"/>
              <a:t>TCP protocol runs only in the end systems</a:t>
            </a:r>
          </a:p>
          <a:p>
            <a:pPr lvl="1"/>
            <a:r>
              <a:rPr lang="en-US" altLang="ko-KR"/>
              <a:t>Intermediate network connections doesn’t maintain TCP connection state</a:t>
            </a:r>
          </a:p>
          <a:p>
            <a:r>
              <a:rPr lang="en-US" altLang="ko-KR"/>
              <a:t>TCP provides full-duplex service</a:t>
            </a:r>
          </a:p>
          <a:p>
            <a:r>
              <a:rPr lang="en-US" altLang="ko-KR"/>
              <a:t>TCP connection is always point-to-point, no multicasting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3994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71C50-4F96-4792-A4E2-2F6C396E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Sending Data With TCP: Client to Server -</a:t>
            </a:r>
            <a:br>
              <a:rPr lang="en-US" altLang="ko-KR"/>
            </a:br>
            <a:r>
              <a:rPr lang="en-US" altLang="ko-KR"/>
              <a:t>Client Side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CA0E25-A926-4F94-BBF1-6530E52E2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Client process passes a stream of data through TCP socket</a:t>
            </a:r>
          </a:p>
          <a:p>
            <a:r>
              <a:rPr lang="en-US" altLang="ko-KR"/>
              <a:t>TCP directs this data to the connection’s send buffer</a:t>
            </a:r>
          </a:p>
          <a:p>
            <a:r>
              <a:rPr lang="en-US" altLang="ko-KR"/>
              <a:t>TCP grabs chunks of data from buffer and pass the data to the network layer</a:t>
            </a:r>
          </a:p>
          <a:p>
            <a:pPr lvl="1"/>
            <a:r>
              <a:rPr lang="en-US" altLang="ko-KR"/>
              <a:t>Size limited by maximum segment size(MSS)</a:t>
            </a:r>
          </a:p>
          <a:p>
            <a:r>
              <a:rPr lang="en-US" altLang="ko-KR"/>
              <a:t>Form TCP segments by paring TCP header with each chunk</a:t>
            </a:r>
          </a:p>
          <a:p>
            <a:r>
              <a:rPr lang="en-US" altLang="ko-KR"/>
              <a:t>Segment passed down to network-layer</a:t>
            </a:r>
          </a:p>
          <a:p>
            <a:pPr lvl="1"/>
            <a:r>
              <a:rPr lang="en-US" altLang="ko-KR"/>
              <a:t>Separately encapsulated within network-layer IP datagrams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377034-5456-4460-8E88-1DEAD0A9A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6172200" y="3121342"/>
            <a:ext cx="51816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6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71C50-4F96-4792-A4E2-2F6C396E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Sending Data With TCP: Client to Server -</a:t>
            </a:r>
            <a:br>
              <a:rPr lang="en-US" altLang="ko-KR"/>
            </a:br>
            <a:r>
              <a:rPr lang="en-US" altLang="ko-KR"/>
              <a:t>Server Side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CA0E25-A926-4F94-BBF1-6530E52E2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On segment received, segment’s data is placed in the TCP connection’s receive buffer</a:t>
            </a:r>
          </a:p>
          <a:p>
            <a:r>
              <a:rPr lang="en-US" altLang="ko-KR"/>
              <a:t>Each side of the connection has its own send buffer and its own receive buffer</a:t>
            </a:r>
          </a:p>
          <a:p>
            <a:endParaRPr lang="en-US" altLang="ko-KR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377034-5456-4460-8E88-1DEAD0A9A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6172200" y="3121342"/>
            <a:ext cx="51816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57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2BA39-79FE-4F4B-936C-7F33D9DC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TCP Segment Header Structure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B1822-D714-4033-AD51-6D2427740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93405" cy="466407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/>
              <a:t>Source / Destination port numbers fields</a:t>
            </a:r>
          </a:p>
          <a:p>
            <a:pPr lvl="1"/>
            <a:r>
              <a:rPr lang="en-US" altLang="ko-KR"/>
              <a:t>Used for </a:t>
            </a:r>
            <a:r>
              <a:rPr lang="en-US" altLang="ko-KR" err="1"/>
              <a:t>muxing</a:t>
            </a:r>
            <a:r>
              <a:rPr lang="en-US" altLang="ko-KR"/>
              <a:t>/</a:t>
            </a:r>
            <a:r>
              <a:rPr lang="en-US" altLang="ko-KR" err="1"/>
              <a:t>demuxing</a:t>
            </a:r>
            <a:r>
              <a:rPr lang="en-US" altLang="ko-KR"/>
              <a:t> data from/to upper-layer applications</a:t>
            </a:r>
          </a:p>
          <a:p>
            <a:r>
              <a:rPr lang="en-US" altLang="ko-KR"/>
              <a:t>Checksum field</a:t>
            </a:r>
          </a:p>
          <a:p>
            <a:r>
              <a:rPr lang="en-US" altLang="ko-KR"/>
              <a:t>Seq. # field and ACK # fields</a:t>
            </a:r>
          </a:p>
          <a:p>
            <a:pPr lvl="1"/>
            <a:r>
              <a:rPr lang="en-US" altLang="ko-KR"/>
              <a:t>Used for reliable data transfer service</a:t>
            </a:r>
          </a:p>
          <a:p>
            <a:r>
              <a:rPr lang="en-US" altLang="ko-KR"/>
              <a:t>Receive window field</a:t>
            </a:r>
          </a:p>
          <a:p>
            <a:pPr lvl="1"/>
            <a:r>
              <a:rPr lang="en-US" altLang="ko-KR"/>
              <a:t>Use for flow control</a:t>
            </a:r>
          </a:p>
          <a:p>
            <a:r>
              <a:rPr lang="en-US" altLang="ko-KR"/>
              <a:t>Header length field</a:t>
            </a:r>
          </a:p>
          <a:p>
            <a:pPr lvl="1"/>
            <a:r>
              <a:rPr lang="en-US" altLang="ko-KR"/>
              <a:t>Represents variable length of TCP header due to TCP option fields</a:t>
            </a:r>
          </a:p>
          <a:p>
            <a:r>
              <a:rPr lang="en-US" altLang="ko-KR"/>
              <a:t>Options field</a:t>
            </a:r>
          </a:p>
          <a:p>
            <a:pPr lvl="1"/>
            <a:r>
              <a:rPr lang="en-US" altLang="ko-KR"/>
              <a:t>Used for negotiating MMS or window scaling factor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0566E9-F297-489D-B25D-67B31AB8A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5366" y="1862017"/>
            <a:ext cx="5181600" cy="45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CE5C-BDF9-40DB-9F03-B487FB0F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Sequence Numbers and Acknowledgment Numbers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23CE1-0D71-4740-8D56-CF04BD7E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Sequence number</a:t>
            </a:r>
          </a:p>
          <a:p>
            <a:pPr lvl="1"/>
            <a:r>
              <a:rPr lang="en-US" altLang="ko-KR"/>
              <a:t>Byte-stream number of the first byte in the segment</a:t>
            </a:r>
          </a:p>
          <a:p>
            <a:pPr lvl="1"/>
            <a:r>
              <a:rPr lang="en-US" altLang="ko-KR"/>
              <a:t>E.g., Suppose 500,000 byte file transfer with MMS of 1,000 bytes</a:t>
            </a:r>
          </a:p>
          <a:p>
            <a:pPr lvl="2"/>
            <a:r>
              <a:rPr lang="en-US" altLang="ko-KR"/>
              <a:t>Seq # = 0, 1000, 2000, 3000, …</a:t>
            </a:r>
          </a:p>
          <a:p>
            <a:r>
              <a:rPr lang="en-US" altLang="ko-KR"/>
              <a:t>Acknowledgment number</a:t>
            </a:r>
          </a:p>
          <a:p>
            <a:pPr lvl="1"/>
            <a:r>
              <a:rPr lang="en-US" altLang="ko-KR"/>
              <a:t>Sequence number of the next byte receiving host is expecting from the opponent</a:t>
            </a:r>
          </a:p>
          <a:p>
            <a:pPr lvl="1"/>
            <a:r>
              <a:rPr lang="en-US" altLang="ko-KR"/>
              <a:t>Provides cumulative acknowledgments</a:t>
            </a:r>
          </a:p>
          <a:p>
            <a:pPr lvl="1"/>
            <a:r>
              <a:rPr lang="en-US" altLang="ko-KR"/>
              <a:t>E.g., Host A received 0~535 bytes from host B</a:t>
            </a:r>
          </a:p>
          <a:p>
            <a:pPr lvl="2"/>
            <a:r>
              <a:rPr lang="en-US" altLang="ko-KR"/>
              <a:t>A’s next segment to B will contain 536 in the acknowledgment number field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04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B2BF-927F-4DD8-8F38-30215DAA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Telnet: A Case Study for Sequence and Acknowledgment Numbers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E8D17-E0E4-40E1-A1FF-0E775186B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73885" cy="4664074"/>
          </a:xfrm>
        </p:spPr>
        <p:txBody>
          <a:bodyPr>
            <a:normAutofit/>
          </a:bodyPr>
          <a:lstStyle/>
          <a:p>
            <a:r>
              <a:rPr lang="en-US" altLang="ko-KR"/>
              <a:t>Telnet</a:t>
            </a:r>
          </a:p>
          <a:p>
            <a:pPr lvl="1"/>
            <a:r>
              <a:rPr lang="en-US" altLang="ko-KR"/>
              <a:t>Popular application-layer protocol used for remote login</a:t>
            </a:r>
          </a:p>
          <a:p>
            <a:pPr lvl="1"/>
            <a:r>
              <a:rPr lang="en-US" altLang="ko-KR"/>
              <a:t>Runs over TCP</a:t>
            </a:r>
          </a:p>
          <a:p>
            <a:r>
              <a:rPr lang="en-US" altLang="ko-KR"/>
              <a:t>Host A(client) initiates Telnet session with host B(server)</a:t>
            </a:r>
          </a:p>
          <a:p>
            <a:r>
              <a:rPr lang="en-US" altLang="ko-KR"/>
              <a:t>Starting sequence numbers are 42 and 79 for the client and server</a:t>
            </a:r>
          </a:p>
          <a:p>
            <a:r>
              <a:rPr lang="en-US" altLang="ko-KR"/>
              <a:t>User types ‘C’</a:t>
            </a:r>
          </a:p>
          <a:p>
            <a:pPr lvl="1"/>
            <a:r>
              <a:rPr lang="en-US" altLang="ko-KR"/>
              <a:t>Initial value 42 is sent for </a:t>
            </a:r>
            <a:r>
              <a:rPr lang="en-US" altLang="ko-KR">
                <a:latin typeface="Consolas" panose="020B0609020204030204" pitchFamily="49" charset="0"/>
              </a:rPr>
              <a:t>Seq</a:t>
            </a:r>
          </a:p>
          <a:p>
            <a:pPr lvl="1"/>
            <a:r>
              <a:rPr lang="en-US" altLang="ko-KR"/>
              <a:t>Since, ACK number is the sequence number of the next byte that host is waiting for 79 is sent for </a:t>
            </a:r>
            <a:r>
              <a:rPr lang="en-US" altLang="ko-KR">
                <a:latin typeface="Consolas" panose="020B0609020204030204" pitchFamily="49" charset="0"/>
              </a:rPr>
              <a:t>ACK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100F5F-C3F6-49B6-8F63-CF628190B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2084" y="1825624"/>
            <a:ext cx="4979324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B2BF-927F-4DD8-8F38-30215DAA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Telnet: A Case Study for Sequence and Acknowledgment Numbers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E8D17-E0E4-40E1-A1FF-0E775186B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73885" cy="4664074"/>
          </a:xfrm>
        </p:spPr>
        <p:txBody>
          <a:bodyPr>
            <a:normAutofit/>
          </a:bodyPr>
          <a:lstStyle/>
          <a:p>
            <a:r>
              <a:rPr lang="en-US" altLang="ko-KR" dirty="0"/>
              <a:t>Server replies data</a:t>
            </a:r>
          </a:p>
          <a:p>
            <a:pPr lvl="1"/>
            <a:r>
              <a:rPr lang="en-US" altLang="ko-KR" dirty="0"/>
              <a:t>Since, client is waiting for sequence number of 79(received ACK from client), send 79 for </a:t>
            </a:r>
            <a:r>
              <a:rPr lang="en-US" altLang="ko-KR" dirty="0">
                <a:latin typeface="Consolas" panose="020B0609020204030204" pitchFamily="49" charset="0"/>
              </a:rPr>
              <a:t>Seq</a:t>
            </a:r>
          </a:p>
          <a:p>
            <a:pPr lvl="1"/>
            <a:r>
              <a:rPr lang="en-US" altLang="ko-KR" dirty="0"/>
              <a:t>Since, sequence number of 42 is received, 43 is sent back to A</a:t>
            </a:r>
          </a:p>
          <a:p>
            <a:pPr lvl="1"/>
            <a:r>
              <a:rPr lang="en-US" altLang="ko-KR" dirty="0"/>
              <a:t>Acknowledgment is said to be piggybacked on the segment</a:t>
            </a:r>
          </a:p>
          <a:p>
            <a:r>
              <a:rPr lang="en-US" altLang="ko-KR" dirty="0"/>
              <a:t>Client sends ACK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Seq=43, ACK=80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100F5F-C3F6-49B6-8F63-CF628190B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2084" y="1825624"/>
            <a:ext cx="4979324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4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93FB1-8476-BF41-9A1A-8513636E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Relationship Between Transport and Network Layers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832C-8541-D242-A264-F865BF685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Transport-layer protocol</a:t>
            </a:r>
          </a:p>
          <a:p>
            <a:pPr lvl="1"/>
            <a:r>
              <a:rPr kumimoji="1" lang="en-US" altLang="ko-KR"/>
              <a:t>Provides logical communication between </a:t>
            </a:r>
            <a:r>
              <a:rPr kumimoji="1" lang="en-US" altLang="ko-KR">
                <a:solidFill>
                  <a:srgbClr val="C00000"/>
                </a:solidFill>
              </a:rPr>
              <a:t>processes</a:t>
            </a:r>
            <a:r>
              <a:rPr kumimoji="1" lang="en-US" altLang="ko-KR"/>
              <a:t> running on different hosts</a:t>
            </a:r>
          </a:p>
          <a:p>
            <a:r>
              <a:rPr kumimoji="1" lang="en-US" altLang="ko-KR"/>
              <a:t>Network-layer protocol</a:t>
            </a:r>
          </a:p>
          <a:p>
            <a:pPr lvl="1"/>
            <a:r>
              <a:rPr kumimoji="1" lang="en-US" altLang="ko-KR"/>
              <a:t>Provides logical communication between </a:t>
            </a:r>
            <a:r>
              <a:rPr kumimoji="1" lang="en-US" altLang="ko-KR">
                <a:solidFill>
                  <a:srgbClr val="C00000"/>
                </a:solidFill>
              </a:rPr>
              <a:t>hosts</a:t>
            </a:r>
          </a:p>
          <a:p>
            <a:r>
              <a:rPr kumimoji="1" lang="en-US" altLang="ko-KR"/>
              <a:t>Within end system, transport protocol move message from process to network edge and vice versa</a:t>
            </a:r>
          </a:p>
          <a:p>
            <a:pPr lvl="1"/>
            <a:r>
              <a:rPr kumimoji="1" lang="en-US" altLang="ko-KR"/>
              <a:t>Transport layer doesn’t know how messages are moved within network core</a:t>
            </a:r>
          </a:p>
          <a:p>
            <a:pPr lvl="1"/>
            <a:r>
              <a:rPr kumimoji="1" lang="en-US" altLang="ko-KR"/>
              <a:t>Similarly, router doesn’t recognize any information thar transport layer added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5723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F5D0D-3CF1-4B78-B0D9-C3F4C508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Round-Trip Time Estimation and Timeout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90CA5A5-D12D-440E-8608-6A3989445E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46924" cy="46386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/>
                  <a:t>Timeout should be larger than the connection’s round-trip time</a:t>
                </a:r>
              </a:p>
              <a:p>
                <a:pPr lvl="1"/>
                <a:r>
                  <a:rPr lang="en-US" altLang="ko-KR"/>
                  <a:t>Round-trip time(RTT)</a:t>
                </a:r>
              </a:p>
              <a:p>
                <a:pPr lvl="2"/>
                <a:r>
                  <a:rPr lang="en-US" altLang="ko-KR"/>
                  <a:t>Time from when a segment is sent until it is acknowledged</a:t>
                </a:r>
              </a:p>
              <a:p>
                <a:r>
                  <a:rPr lang="en-US" altLang="ko-KR"/>
                  <a:t>Estimating the round-trip time</a:t>
                </a:r>
              </a:p>
              <a:p>
                <a:pPr lvl="1"/>
                <a:r>
                  <a:rPr lang="en-US" altLang="ko-KR" err="1">
                    <a:latin typeface="Consolas" panose="020B0609020204030204" pitchFamily="49" charset="0"/>
                  </a:rPr>
                  <a:t>SampleRTT</a:t>
                </a:r>
                <a:r>
                  <a:rPr lang="en-US" altLang="ko-KR"/>
                  <a:t>: Amount of time between when segment is sent and when an ACK is received</a:t>
                </a:r>
              </a:p>
              <a:p>
                <a:pPr lvl="2"/>
                <a:r>
                  <a:rPr lang="en-US" altLang="ko-KR"/>
                  <a:t>Estimated for only one of the transmitted but currently unacknowledged segments</a:t>
                </a:r>
              </a:p>
              <a:p>
                <a:pPr lvl="2"/>
                <a:r>
                  <a:rPr lang="en-US" altLang="ko-KR"/>
                  <a:t>Only measures </a:t>
                </a:r>
                <a:r>
                  <a:rPr lang="en-US" altLang="ko-KR" err="1">
                    <a:latin typeface="Consolas" panose="020B0609020204030204" pitchFamily="49" charset="0"/>
                  </a:rPr>
                  <a:t>SampleRTT</a:t>
                </a:r>
                <a:r>
                  <a:rPr lang="en-US" altLang="ko-KR"/>
                  <a:t> for segments that have been transmitted once</a:t>
                </a:r>
              </a:p>
              <a:p>
                <a:pPr lvl="1"/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:r>
                  <a:rPr lang="en-US" altLang="ko-KR"/>
                  <a:t>: Weighted average of </a:t>
                </a:r>
                <a:r>
                  <a:rPr lang="en-US" altLang="ko-KR" err="1">
                    <a:latin typeface="Consolas" panose="020B0609020204030204" pitchFamily="49" charset="0"/>
                  </a:rPr>
                  <a:t>SampleRTT</a:t>
                </a:r>
                <a:r>
                  <a:rPr lang="en-US" altLang="ko-KR"/>
                  <a:t> values</a:t>
                </a:r>
              </a:p>
              <a:p>
                <a:pPr lvl="2"/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nor/>
                      </m:rPr>
                      <a:rPr lang="en-US" altLang="ko-KR" dirty="0">
                        <a:latin typeface="Consolas" panose="020B0609020204030204" pitchFamily="49" charset="0"/>
                      </a:rPr>
                      <m:t>EstimatedRTT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ko-KR" dirty="0">
                        <a:latin typeface="Consolas" panose="020B0609020204030204" pitchFamily="49" charset="0"/>
                      </a:rPr>
                      <m:t>SampleRTT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 err="1">
                    <a:latin typeface="Consolas" panose="020B0609020204030204" pitchFamily="49" charset="0"/>
                  </a:rPr>
                  <a:t>DevRTT</a:t>
                </a:r>
                <a:r>
                  <a:rPr lang="en-US" altLang="ko-KR"/>
                  <a:t>: Estimate of how much </a:t>
                </a:r>
                <a:r>
                  <a:rPr lang="en-US" altLang="ko-KR" err="1">
                    <a:latin typeface="Consolas" panose="020B0609020204030204" pitchFamily="49" charset="0"/>
                  </a:rPr>
                  <a:t>SampleRTT</a:t>
                </a:r>
                <a:r>
                  <a:rPr lang="en-US" altLang="ko-KR"/>
                  <a:t> typically deviates from </a:t>
                </a:r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pPr lvl="2"/>
                <a:r>
                  <a:rPr lang="en-US" altLang="ko-KR">
                    <a:latin typeface="Consolas" panose="020B0609020204030204" pitchFamily="49" charset="0"/>
                  </a:rPr>
                  <a:t>DevRTT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m:rPr>
                        <m:nor/>
                      </m:rPr>
                      <a:rPr lang="en-US" altLang="ko-KR" dirty="0">
                        <a:latin typeface="Consolas" panose="020B0609020204030204" pitchFamily="49" charset="0"/>
                      </a:rPr>
                      <m:t>DevRTT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ko-KR" dirty="0">
                        <a:latin typeface="Consolas" panose="020B0609020204030204" pitchFamily="49" charset="0"/>
                      </a:rPr>
                      <m:t>SampleRTT</m:t>
                    </m:r>
                    <m:r>
                      <m:rPr>
                        <m:nor/>
                      </m:rPr>
                      <a:rPr lang="en-US" altLang="ko-KR" b="0" i="0" dirty="0" smtClean="0">
                        <a:latin typeface="Consolas" panose="020B0609020204030204" pitchFamily="49" charset="0"/>
                      </a:rPr>
                      <m:t>−</m:t>
                    </m:r>
                  </m:oMath>
                </a14:m>
                <a:r>
                  <a:rPr lang="en-US" altLang="ko-KR">
                    <a:latin typeface="Consolas" panose="020B0609020204030204" pitchFamily="49" charset="0"/>
                  </a:rPr>
                  <a:t>EstimatedRTT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90CA5A5-D12D-440E-8608-6A3989445E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46924" cy="4638676"/>
              </a:xfrm>
              <a:blipFill>
                <a:blip r:embed="rId2"/>
                <a:stretch>
                  <a:fillRect l="-744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299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AC15C-60BA-4F7A-BD76-EEF751B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 and Managing the Retransmission Timeout Interval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5EEA9A-F723-47C0-A0B6-E942DCD53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Interval should be greater than or equal to </a:t>
                </a:r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ko-KR"/>
                  <a:t>If not, unnecessary retransmissions would be sent</a:t>
                </a:r>
              </a:p>
              <a:p>
                <a:r>
                  <a:rPr lang="en-US" altLang="ko-KR"/>
                  <a:t>Timeout interval should not be too much larger than </a:t>
                </a:r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ko-KR"/>
                  <a:t>Otherwise, when a segment is lost, TCP would not quickly retransmit the segment, leading to large data transfer delays</a:t>
                </a:r>
              </a:p>
              <a:p>
                <a:r>
                  <a:rPr lang="en-US" altLang="ko-KR"/>
                  <a:t>Therefore, desirable to set the timeout equal to the </a:t>
                </a:r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:r>
                  <a:rPr lang="en-US" altLang="ko-KR"/>
                  <a:t> plus some margin</a:t>
                </a:r>
              </a:p>
              <a:p>
                <a:pPr lvl="1"/>
                <a:r>
                  <a:rPr lang="en-US" altLang="ko-KR"/>
                  <a:t>Margin should be proportional to </a:t>
                </a:r>
                <a:r>
                  <a:rPr lang="en-US" altLang="ko-KR" err="1"/>
                  <a:t>fluctuaction</a:t>
                </a:r>
                <a:r>
                  <a:rPr lang="en-US" altLang="ko-KR"/>
                  <a:t> of </a:t>
                </a:r>
                <a:r>
                  <a:rPr lang="en-US" altLang="ko-KR" err="1">
                    <a:latin typeface="Consolas" panose="020B0609020204030204" pitchFamily="49" charset="0"/>
                  </a:rPr>
                  <a:t>SampleRTT</a:t>
                </a:r>
                <a:r>
                  <a:rPr lang="en-US" altLang="ko-KR"/>
                  <a:t> values</a:t>
                </a:r>
              </a:p>
              <a:p>
                <a:pPr lvl="1"/>
                <a:r>
                  <a:rPr lang="en-US" altLang="ko-KR" err="1">
                    <a:latin typeface="Consolas" panose="020B0609020204030204" pitchFamily="49" charset="0"/>
                  </a:rPr>
                  <a:t>TimeoutInterval</a:t>
                </a:r>
                <a:r>
                  <a:rPr lang="en-US" altLang="ko-KR">
                    <a:latin typeface="Consolas" panose="020B0609020204030204" pitchFamily="49" charset="0"/>
                  </a:rPr>
                  <a:t> = </a:t>
                </a:r>
                <a:r>
                  <a:rPr lang="en-US" altLang="ko-KR" err="1">
                    <a:latin typeface="Consolas" panose="020B0609020204030204" pitchFamily="49" charset="0"/>
                  </a:rPr>
                  <a:t>EstimatedRTT</a:t>
                </a:r>
                <a:r>
                  <a:rPr lang="en-US" altLang="ko-KR">
                    <a:latin typeface="Consolas" panose="020B0609020204030204" pitchFamily="49" charset="0"/>
                  </a:rPr>
                  <a:t> + 4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latin typeface="Consolas" panose="020B0609020204030204" pitchFamily="49" charset="0"/>
                  </a:rPr>
                  <a:t>DevRTT</a:t>
                </a:r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5EEA9A-F723-47C0-A0B6-E942DCD53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83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78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AF84B-5895-4992-8E03-B286F34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Reliable Data Transfer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D75E7-A774-4B31-BD79-A50F26497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TCP creates a reliable data transfer service on top of IP’s unreliable best effort service</a:t>
            </a:r>
          </a:p>
          <a:p>
            <a:pPr lvl="1"/>
            <a:r>
              <a:rPr lang="en-US" altLang="ko-KR"/>
              <a:t>Ensures that the data stream out of TCP receive buffer is uncorrupted, without gaps, without duplication, and in sequence</a:t>
            </a:r>
          </a:p>
          <a:p>
            <a:r>
              <a:rPr lang="en-US" altLang="ko-KR"/>
              <a:t>It is recommended to use single retransmission timer</a:t>
            </a:r>
          </a:p>
          <a:p>
            <a:pPr lvl="1"/>
            <a:r>
              <a:rPr lang="en-US" altLang="ko-KR"/>
              <a:t>To reduce timer management overhead</a:t>
            </a:r>
          </a:p>
        </p:txBody>
      </p:sp>
    </p:spTree>
    <p:extLst>
      <p:ext uri="{BB962C8B-B14F-4D97-AF65-F5344CB8AC3E}">
        <p14:creationId xmlns:p14="http://schemas.microsoft.com/office/powerpoint/2010/main" val="2453128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E8857-7A7A-4D98-A6F0-0BE80263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Three major events in data transmission and retransmission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B9EB6E-763E-4CE2-946D-0B632D75B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Data received from application above</a:t>
                </a:r>
              </a:p>
              <a:p>
                <a:pPr lvl="1"/>
                <a:r>
                  <a:rPr lang="en-US" altLang="ko-KR"/>
                  <a:t>Receives data from the application, encapsulates the data in a segment, and passes the segment to IP</a:t>
                </a:r>
              </a:p>
              <a:p>
                <a:pPr lvl="2"/>
                <a:r>
                  <a:rPr lang="en-US" altLang="ko-KR"/>
                  <a:t>Starts timer if timer is not running</a:t>
                </a:r>
              </a:p>
              <a:p>
                <a:r>
                  <a:rPr lang="en-US" altLang="ko-KR"/>
                  <a:t>Timer timeout</a:t>
                </a:r>
              </a:p>
              <a:p>
                <a:pPr lvl="1"/>
                <a:r>
                  <a:rPr lang="en-US" altLang="ko-KR"/>
                  <a:t>Retransmit not-yet-acknowledged single segment with smallest sequence number</a:t>
                </a:r>
              </a:p>
              <a:p>
                <a:pPr lvl="2"/>
                <a:r>
                  <a:rPr lang="en-US" altLang="ko-KR"/>
                  <a:t>Restarts timer</a:t>
                </a:r>
              </a:p>
              <a:p>
                <a:r>
                  <a:rPr lang="en-US" altLang="ko-KR"/>
                  <a:t>ACK receipt</a:t>
                </a:r>
              </a:p>
              <a:p>
                <a:pPr lvl="1"/>
                <a:r>
                  <a:rPr lang="en-US" altLang="ko-KR"/>
                  <a:t>Cumulative ACK</a:t>
                </a:r>
              </a:p>
              <a:p>
                <a:pPr lvl="2"/>
                <a:r>
                  <a:rPr lang="en-US" altLang="ko-KR"/>
                  <a:t>TCP compares the ACK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/>
                  <a:t> with its </a:t>
                </a:r>
                <a:r>
                  <a:rPr lang="en-US" altLang="ko-KR" err="1"/>
                  <a:t>varbiale</a:t>
                </a:r>
                <a:r>
                  <a:rPr lang="en-US" altLang="ko-KR"/>
                  <a:t> </a:t>
                </a:r>
                <a:r>
                  <a:rPr lang="en-US" altLang="ko-KR" err="1">
                    <a:latin typeface="Consolas" panose="020B0609020204030204" pitchFamily="49" charset="0"/>
                  </a:rPr>
                  <a:t>SendBase</a:t>
                </a:r>
                <a:r>
                  <a:rPr lang="en-US" altLang="ko-KR"/>
                  <a:t>, 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altLang="ko-KR">
                    <a:latin typeface="Consolas" panose="020B0609020204030204" pitchFamily="49" charset="0"/>
                  </a:rPr>
                  <a:t>SendBase</a:t>
                </a:r>
                <a:r>
                  <a:rPr lang="en-US" altLang="ko-KR"/>
                  <a:t> update </a:t>
                </a:r>
                <a:r>
                  <a:rPr lang="en-US" altLang="ko-KR" err="1">
                    <a:latin typeface="Consolas" panose="020B0609020204030204" pitchFamily="49" charset="0"/>
                  </a:rPr>
                  <a:t>SendBase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ko-KR"/>
                  <a:t>If there are any not-yet-acknowledged segments, restarts timer</a:t>
                </a:r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B9EB6E-763E-4CE2-946D-0B632D75B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 r="-464" b="-6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134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6B0BB-61E7-4D1E-8DCB-47C20E7D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Doubling the Timeout Interval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03A603-069E-4BE4-86A3-05D2B4EF6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TCP sets the next timeout interval to twice the previous value</a:t>
            </a:r>
          </a:p>
          <a:p>
            <a:pPr lvl="1"/>
            <a:r>
              <a:rPr lang="en-US" altLang="ko-KR" dirty="0"/>
              <a:t>However, whenever the timer is started after other events, timeout interval is derived from most recent value of </a:t>
            </a:r>
            <a:r>
              <a:rPr lang="en-US" altLang="ko-KR" dirty="0" err="1">
                <a:latin typeface="Consolas" panose="020B0609020204030204" pitchFamily="49" charset="0"/>
              </a:rPr>
              <a:t>EstimatedRTT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nsolas" panose="020B0609020204030204" pitchFamily="49" charset="0"/>
              </a:rPr>
              <a:t>DevRTT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Timer expiration is most likely caused by congestion in the network</a:t>
            </a:r>
          </a:p>
          <a:p>
            <a:pPr lvl="1"/>
            <a:r>
              <a:rPr lang="en-US" altLang="ko-KR" dirty="0"/>
              <a:t>In times of congestion, if the sources continue to retransmit packets persistently, the congestion may get worse</a:t>
            </a:r>
          </a:p>
        </p:txBody>
      </p:sp>
    </p:spTree>
    <p:extLst>
      <p:ext uri="{BB962C8B-B14F-4D97-AF65-F5344CB8AC3E}">
        <p14:creationId xmlns:p14="http://schemas.microsoft.com/office/powerpoint/2010/main" val="3024492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D479-C929-468C-95DD-159D60B7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Fast Retransmit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851A9-7F56-45EA-93CA-A42CBE4C6A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Timeout period can be relatively long for timeout-triggered retransmissions</a:t>
            </a:r>
          </a:p>
          <a:p>
            <a:pPr lvl="1"/>
            <a:r>
              <a:rPr lang="en-US" altLang="ko-KR"/>
              <a:t>If segment is lost, long timeout period forces sender to delay resending of lost packets</a:t>
            </a:r>
          </a:p>
          <a:p>
            <a:r>
              <a:rPr lang="en-US" altLang="ko-KR"/>
              <a:t>Sender can detect packet loss by duplicate ACK</a:t>
            </a:r>
          </a:p>
          <a:p>
            <a:pPr lvl="1"/>
            <a:r>
              <a:rPr lang="en-US" altLang="ko-KR"/>
              <a:t>Duplicate ACK: ACK that re-acknowledges a segment that sender has already received</a:t>
            </a:r>
          </a:p>
          <a:p>
            <a:r>
              <a:rPr lang="en-US" altLang="ko-KR"/>
              <a:t>If three duplicate ACKs, sender performs </a:t>
            </a:r>
            <a:r>
              <a:rPr lang="en-US" altLang="ko-KR">
                <a:solidFill>
                  <a:srgbClr val="C00000"/>
                </a:solidFill>
              </a:rPr>
              <a:t>fast retransmit</a:t>
            </a:r>
          </a:p>
          <a:p>
            <a:pPr lvl="1"/>
            <a:r>
              <a:rPr lang="en-US" altLang="ko-KR"/>
              <a:t>Retransmitting the missing segment before that segment’s timer expires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C09AB7-AE3F-4C8F-A985-9E7216C6EE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8819" y="1825625"/>
            <a:ext cx="3828361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8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B97A7-F5F2-4FBF-A408-4A853963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Go-Back-N or Selective Repeat?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CD671-C508-4306-B8BA-36348CA6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Similarities with GBN</a:t>
            </a:r>
          </a:p>
          <a:p>
            <a:pPr lvl="1"/>
            <a:r>
              <a:rPr lang="en-US" altLang="ko-KR"/>
              <a:t>Cumulative ACK</a:t>
            </a:r>
          </a:p>
          <a:p>
            <a:pPr lvl="1"/>
            <a:r>
              <a:rPr lang="en-US" altLang="ko-KR"/>
              <a:t>Simple ACK and window tracking on sender side</a:t>
            </a:r>
          </a:p>
          <a:p>
            <a:r>
              <a:rPr lang="en-US" altLang="ko-KR"/>
              <a:t>Major difference with GBN</a:t>
            </a:r>
          </a:p>
          <a:p>
            <a:pPr lvl="1"/>
            <a:r>
              <a:rPr lang="en-US" altLang="ko-KR"/>
              <a:t>TCP would retransmit at most one segment while GBN retransmits whole window</a:t>
            </a:r>
          </a:p>
          <a:p>
            <a:r>
              <a:rPr lang="en-US" altLang="ko-KR"/>
              <a:t>Selective acknowledgment </a:t>
            </a:r>
          </a:p>
          <a:p>
            <a:pPr lvl="1"/>
            <a:r>
              <a:rPr lang="en-US" altLang="ko-KR"/>
              <a:t>Modification to TCP</a:t>
            </a:r>
          </a:p>
          <a:p>
            <a:pPr lvl="1"/>
            <a:r>
              <a:rPr lang="en-US" altLang="ko-KR"/>
              <a:t>Allows a TCP receiver to acknowledge out-of-order segments selectively</a:t>
            </a:r>
          </a:p>
          <a:p>
            <a:pPr lvl="1"/>
            <a:r>
              <a:rPr lang="en-US" altLang="ko-KR"/>
              <a:t>Hybrid of GBN and SR protocols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5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1B2FD-919C-4E78-88EB-732A661E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 Control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3DDF3-22C6-46F2-AEEA-41AA68C28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Flow control is speed-matching service</a:t>
            </a:r>
          </a:p>
          <a:p>
            <a:pPr lvl="1"/>
            <a:r>
              <a:rPr lang="en-US" altLang="ko-KR"/>
              <a:t>Matching the rate at which the sender is sending against the rate at which the receiving application is reading</a:t>
            </a:r>
          </a:p>
          <a:p>
            <a:r>
              <a:rPr lang="en-US" altLang="ko-KR"/>
              <a:t>TCP provides a flow-control service to its applications to eliminate the possibility of the sender overflowing the receiver’s buffer</a:t>
            </a:r>
          </a:p>
          <a:p>
            <a:r>
              <a:rPr lang="en-US" altLang="ko-KR"/>
              <a:t>TCP provides flow control by having the sender</a:t>
            </a:r>
            <a:r>
              <a:rPr lang="en-US" altLang="ko-KR" i="1"/>
              <a:t> </a:t>
            </a:r>
            <a:r>
              <a:rPr lang="en-US" altLang="ko-KR"/>
              <a:t>maintain a variable called the receive window</a:t>
            </a:r>
          </a:p>
          <a:p>
            <a:pPr lvl="1"/>
            <a:r>
              <a:rPr lang="en-US" altLang="ko-KR"/>
              <a:t>Used inform sender free buffer space available at the receiver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78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2EA2A-CA1B-42EB-8D9C-DF3EEF98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 Control – Example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08AAF-1035-42A2-A607-FABBCF33C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Suppose that Host A is sending a large file to host B over a TCP</a:t>
            </a:r>
          </a:p>
          <a:p>
            <a:r>
              <a:rPr lang="en-US" altLang="ko-KR"/>
              <a:t>Definitions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</a:rPr>
              <a:t>RcvBuffer</a:t>
            </a:r>
            <a:endParaRPr lang="en-US" altLang="ko-KR">
              <a:latin typeface="Consolas" panose="020B0609020204030204" pitchFamily="49" charset="0"/>
            </a:endParaRPr>
          </a:p>
          <a:p>
            <a:pPr lvl="2"/>
            <a:r>
              <a:rPr lang="en-US" altLang="ko-KR"/>
              <a:t>Size of host B’s receive buffer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</a:rPr>
              <a:t>LastByteRead</a:t>
            </a:r>
            <a:endParaRPr lang="en-US" altLang="ko-KR">
              <a:latin typeface="Consolas" panose="020B0609020204030204" pitchFamily="49" charset="0"/>
            </a:endParaRPr>
          </a:p>
          <a:p>
            <a:pPr lvl="2"/>
            <a:r>
              <a:rPr lang="en-US" altLang="ko-KR"/>
              <a:t>Number of the last byte in the data stream read from the buffer by the application process in B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</a:rPr>
              <a:t>LastByteRcvd</a:t>
            </a:r>
            <a:endParaRPr lang="en-US" altLang="ko-KR">
              <a:latin typeface="Consolas" panose="020B0609020204030204" pitchFamily="49" charset="0"/>
            </a:endParaRPr>
          </a:p>
          <a:p>
            <a:pPr lvl="2"/>
            <a:r>
              <a:rPr lang="en-US" altLang="ko-KR"/>
              <a:t>Number of the last byte in the data stream that has arrived from the network and has been placed in the receive buffer at B</a:t>
            </a:r>
          </a:p>
          <a:p>
            <a:pPr lvl="1"/>
            <a:r>
              <a:rPr lang="en-US" altLang="ko-KR"/>
              <a:t>Receive window(</a:t>
            </a:r>
            <a:r>
              <a:rPr lang="en-US" altLang="ko-KR" err="1">
                <a:latin typeface="Consolas" panose="020B0609020204030204" pitchFamily="49" charset="0"/>
              </a:rPr>
              <a:t>rwnd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Amount of spare room in the buffer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87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D722EFE-3F6F-4C46-979B-1F2FAF7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 Control – Example #2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4F38B6C-61AB-44AD-9CB6-1E80E51624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/>
                  <a:t>To prevent overflow:</a:t>
                </a:r>
              </a:p>
              <a:p>
                <a:pPr lvl="1"/>
                <a:r>
                  <a:rPr lang="en-US" altLang="ko-KR" err="1">
                    <a:latin typeface="Consolas" panose="020B0609020204030204" pitchFamily="49" charset="0"/>
                  </a:rPr>
                  <a:t>LastByteRcvd</a:t>
                </a:r>
                <a:r>
                  <a:rPr lang="en-US" altLang="ko-KR"/>
                  <a:t> – </a:t>
                </a:r>
                <a:r>
                  <a:rPr lang="en-US" altLang="ko-KR" err="1">
                    <a:latin typeface="Consolas" panose="020B0609020204030204" pitchFamily="49" charset="0"/>
                  </a:rPr>
                  <a:t>LastByteRead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>
                    <a:latin typeface="Consolas" panose="020B0609020204030204" pitchFamily="49" charset="0"/>
                  </a:rPr>
                  <a:t>RcvBuffer</a:t>
                </a:r>
              </a:p>
              <a:p>
                <a:r>
                  <a:rPr lang="en-US" altLang="ko-KR" err="1">
                    <a:latin typeface="Consolas" panose="020B0609020204030204" pitchFamily="49" charset="0"/>
                  </a:rPr>
                  <a:t>Rwnd</a:t>
                </a:r>
                <a:r>
                  <a:rPr lang="en-US" altLang="ko-KR">
                    <a:latin typeface="Consolas" panose="020B0609020204030204" pitchFamily="49" charset="0"/>
                  </a:rPr>
                  <a:t> = </a:t>
                </a:r>
                <a:r>
                  <a:rPr lang="en-US" altLang="ko-KR" err="1">
                    <a:latin typeface="Consolas" panose="020B0609020204030204" pitchFamily="49" charset="0"/>
                  </a:rPr>
                  <a:t>RcvBuffer</a:t>
                </a:r>
                <a:r>
                  <a:rPr lang="en-US" altLang="ko-KR">
                    <a:latin typeface="Consolas" panose="020B0609020204030204" pitchFamily="49" charset="0"/>
                  </a:rPr>
                  <a:t> – [</a:t>
                </a:r>
                <a:r>
                  <a:rPr lang="en-US" altLang="ko-KR" err="1">
                    <a:latin typeface="Consolas" panose="020B0609020204030204" pitchFamily="49" charset="0"/>
                  </a:rPr>
                  <a:t>LastByteRcvd</a:t>
                </a:r>
                <a:r>
                  <a:rPr lang="en-US" altLang="ko-KR"/>
                  <a:t> – </a:t>
                </a:r>
                <a:r>
                  <a:rPr lang="en-US" altLang="ko-KR" err="1">
                    <a:latin typeface="Consolas" panose="020B0609020204030204" pitchFamily="49" charset="0"/>
                  </a:rPr>
                  <a:t>LastByteRead</a:t>
                </a:r>
                <a:r>
                  <a:rPr lang="en-US" altLang="ko-KR">
                    <a:latin typeface="Consolas" panose="020B0609020204030204" pitchFamily="49" charset="0"/>
                  </a:rPr>
                  <a:t>]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4F38B6C-61AB-44AD-9CB6-1E80E5162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22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0FE709C-75FC-42EB-8BC9-71CDAD504B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630327" y="3615809"/>
            <a:ext cx="4281501" cy="27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9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3D432-F4EB-5A40-BAA2-EA98AA1B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Internet-Protocol(IP)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F11B5-0827-DB4A-A923-22892BD9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IP provides logical communication between hosts</a:t>
            </a:r>
          </a:p>
          <a:p>
            <a:r>
              <a:rPr kumimoji="1" lang="en-US" altLang="ko-KR"/>
              <a:t>IP service model is a </a:t>
            </a:r>
            <a:r>
              <a:rPr kumimoji="1" lang="en-US" altLang="ko-KR">
                <a:solidFill>
                  <a:srgbClr val="C00000"/>
                </a:solidFill>
              </a:rPr>
              <a:t>best-effort delivery service</a:t>
            </a:r>
            <a:r>
              <a:rPr kumimoji="1" lang="en-US" altLang="ko-KR"/>
              <a:t>(unreliable service)</a:t>
            </a:r>
            <a:endParaRPr kumimoji="1" lang="en-US" altLang="ko-KR">
              <a:solidFill>
                <a:srgbClr val="C00000"/>
              </a:solidFill>
            </a:endParaRPr>
          </a:p>
          <a:p>
            <a:pPr lvl="1"/>
            <a:r>
              <a:rPr kumimoji="1" lang="en-US" altLang="ko-KR"/>
              <a:t>Does not guarantee segment delivery</a:t>
            </a:r>
          </a:p>
          <a:p>
            <a:pPr lvl="1"/>
            <a:r>
              <a:rPr kumimoji="1" lang="en-US" altLang="ko-KR"/>
              <a:t>Does not guarantee orderly delivery of segments</a:t>
            </a:r>
          </a:p>
          <a:p>
            <a:pPr lvl="1"/>
            <a:r>
              <a:rPr kumimoji="1" lang="en-US" altLang="ko-KR"/>
              <a:t>Does not guarantee the integrity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658957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D722EFE-3F6F-4C46-979B-1F2FAF7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 Control – Example #3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4F38B6C-61AB-44AD-9CB6-1E80E51624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Host B initially sets </a:t>
                </a:r>
                <a:r>
                  <a:rPr lang="en-US" altLang="ko-KR" err="1">
                    <a:latin typeface="Consolas" panose="020B0609020204030204" pitchFamily="49" charset="0"/>
                  </a:rPr>
                  <a:t>rwnd</a:t>
                </a:r>
                <a:r>
                  <a:rPr lang="en-US" altLang="ko-KR">
                    <a:latin typeface="Consolas" panose="020B0609020204030204" pitchFamily="49" charset="0"/>
                  </a:rPr>
                  <a:t> = </a:t>
                </a:r>
                <a:r>
                  <a:rPr lang="en-US" altLang="ko-KR" err="1">
                    <a:latin typeface="Consolas" panose="020B0609020204030204" pitchFamily="49" charset="0"/>
                  </a:rPr>
                  <a:t>RcvBuffer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Host B notifies A of </a:t>
                </a:r>
                <a:r>
                  <a:rPr lang="en-US" altLang="ko-KR" err="1">
                    <a:latin typeface="Consolas" panose="020B0609020204030204" pitchFamily="49" charset="0"/>
                  </a:rPr>
                  <a:t>rwnd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Host A checks for</a:t>
                </a:r>
                <a:br>
                  <a:rPr lang="en-US" altLang="ko-KR"/>
                </a:br>
                <a:r>
                  <a:rPr lang="en-US" altLang="ko-KR" err="1">
                    <a:latin typeface="Consolas" panose="020B0609020204030204" pitchFamily="49" charset="0"/>
                  </a:rPr>
                  <a:t>LastByteSent</a:t>
                </a:r>
                <a:r>
                  <a:rPr lang="en-US" altLang="ko-KR" err="1"/>
                  <a:t>-</a:t>
                </a:r>
                <a:r>
                  <a:rPr lang="en-US" altLang="ko-KR" err="1">
                    <a:latin typeface="Consolas" panose="020B0609020204030204" pitchFamily="49" charset="0"/>
                  </a:rPr>
                  <a:t>LastByteAcked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>
                    <a:latin typeface="Consolas" panose="020B0609020204030204" pitchFamily="49" charset="0"/>
                  </a:rPr>
                  <a:t>rwnd</a:t>
                </a:r>
              </a:p>
              <a:p>
                <a:pPr lvl="1"/>
                <a:r>
                  <a:rPr lang="en-US" altLang="ko-KR"/>
                  <a:t>Amount of unacknowledged data that A has sent into the connection</a:t>
                </a: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If </a:t>
                </a:r>
                <a:r>
                  <a:rPr lang="en-US" altLang="ko-KR" err="1">
                    <a:latin typeface="Consolas" panose="020B0609020204030204" pitchFamily="49" charset="0"/>
                  </a:rPr>
                  <a:t>rwnd</a:t>
                </a:r>
                <a:r>
                  <a:rPr lang="en-US" altLang="ko-KR">
                    <a:latin typeface="Consolas" panose="020B0609020204030204" pitchFamily="49" charset="0"/>
                  </a:rPr>
                  <a:t> </a:t>
                </a:r>
                <a:r>
                  <a:rPr lang="en-US" altLang="ko-KR"/>
                  <a:t>becomes 0, continue send segments size of 1 byte and receive ACKs containing updated </a:t>
                </a:r>
                <a:r>
                  <a:rPr lang="en-US" altLang="ko-KR" err="1">
                    <a:latin typeface="Consolas" panose="020B0609020204030204" pitchFamily="49" charset="0"/>
                  </a:rPr>
                  <a:t>rwnd</a:t>
                </a:r>
                <a:r>
                  <a:rPr lang="en-US" altLang="ko-KR"/>
                  <a:t> value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4F38B6C-61AB-44AD-9CB6-1E80E5162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0FE709C-75FC-42EB-8BC9-71CDAD504B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99321"/>
            <a:ext cx="5181600" cy="33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77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3.6  Principles of Congestion Control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366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DDBFD-32EC-4311-B62F-1AE97992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Congestion</a:t>
            </a:r>
            <a:r>
              <a:rPr lang="ko-KR" altLang="en-US"/>
              <a:t> </a:t>
            </a:r>
            <a:r>
              <a:rPr lang="en-US" altLang="ko-KR"/>
              <a:t>Control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EC9A9-B2F9-40C4-8C06-8695606AA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Loss results from overflowing of router buffers as the network becomes congested</a:t>
            </a:r>
          </a:p>
          <a:p>
            <a:r>
              <a:rPr lang="en-US" altLang="ko-KR"/>
              <a:t>Packet retransmission treats loss of segment</a:t>
            </a:r>
          </a:p>
          <a:p>
            <a:pPr lvl="1"/>
            <a:r>
              <a:rPr lang="en-US" altLang="ko-KR"/>
              <a:t>However, does </a:t>
            </a:r>
            <a:r>
              <a:rPr lang="en-US" altLang="ko-KR" b="1"/>
              <a:t>not treat the cause of network congestion</a:t>
            </a:r>
          </a:p>
          <a:p>
            <a:r>
              <a:rPr lang="en-US" altLang="ko-KR"/>
              <a:t>So, throttle senders in the face of network congestion</a:t>
            </a:r>
          </a:p>
        </p:txBody>
      </p:sp>
    </p:spTree>
    <p:extLst>
      <p:ext uri="{BB962C8B-B14F-4D97-AF65-F5344CB8AC3E}">
        <p14:creationId xmlns:p14="http://schemas.microsoft.com/office/powerpoint/2010/main" val="4198343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1C6CF-C1BA-4C29-928D-A6735FCE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Scenario 1: Two Senders, Router with Infinite Buffers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FDBF436F-80CF-4FB7-B8BB-74331C752E7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/>
                  <a:t>Two host(A and B) have connections that shares a single hop</a:t>
                </a:r>
              </a:p>
              <a:p>
                <a:r>
                  <a:rPr lang="en-US" altLang="ko-KR"/>
                  <a:t>Two host send data at average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bytes/sec</a:t>
                </a:r>
              </a:p>
              <a:p>
                <a:pPr lvl="1"/>
                <a:r>
                  <a:rPr lang="en-US" altLang="ko-KR"/>
                  <a:t>Two host receive data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/>
                  <a:t> bytes/sec</a:t>
                </a:r>
              </a:p>
              <a:p>
                <a:r>
                  <a:rPr lang="en-US" altLang="ko-KR"/>
                  <a:t>Packets passing through a router share outgoing link of capacity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Router has infinite amount of buffer space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FDBF436F-80CF-4FB7-B8BB-74331C752E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22" t="-1719" b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F3758E8-271D-486B-86BF-52CACF126A5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4058"/>
          <a:stretch/>
        </p:blipFill>
        <p:spPr>
          <a:xfrm>
            <a:off x="2513560" y="4116034"/>
            <a:ext cx="7164879" cy="2827252"/>
          </a:xfrm>
        </p:spPr>
      </p:pic>
    </p:spTree>
    <p:extLst>
      <p:ext uri="{BB962C8B-B14F-4D97-AF65-F5344CB8AC3E}">
        <p14:creationId xmlns:p14="http://schemas.microsoft.com/office/powerpoint/2010/main" val="1267465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C203E1-8EFB-400C-B835-265A5973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Scenario 1: Performance and Cost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내용 개체 틀 13">
                <a:extLst>
                  <a:ext uri="{FF2B5EF4-FFF2-40B4-BE49-F238E27FC236}">
                    <a16:creationId xmlns:a16="http://schemas.microsoft.com/office/drawing/2014/main" id="{9C34B388-4C1C-4879-B4EE-123719DEBBC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Per-connection throughput is fully utilized (Capacity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 of shared link)</a:t>
                </a:r>
              </a:p>
              <a:p>
                <a:pPr lvl="1"/>
                <a:r>
                  <a:rPr lang="en-US" altLang="ko-KR" dirty="0"/>
                  <a:t>Sending rate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[0,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: throughput at receiver equals sender’s sending rate</a:t>
                </a:r>
              </a:p>
              <a:p>
                <a:pPr lvl="1"/>
                <a:r>
                  <a:rPr lang="en-US" altLang="ko-KR" dirty="0"/>
                  <a:t>Sending rate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 : throughput never goes higher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r>
                  <a:rPr lang="en-US" altLang="ko-KR" u="sng" dirty="0"/>
                  <a:t>Large queuing delays are experienced as the packet arrival rate nears link capacity</a:t>
                </a:r>
                <a:endParaRPr lang="ko-KR" altLang="en-US" u="sng" dirty="0"/>
              </a:p>
            </p:txBody>
          </p:sp>
        </mc:Choice>
        <mc:Fallback>
          <p:sp>
            <p:nvSpPr>
              <p:cNvPr id="14" name="내용 개체 틀 13">
                <a:extLst>
                  <a:ext uri="{FF2B5EF4-FFF2-40B4-BE49-F238E27FC236}">
                    <a16:creationId xmlns:a16="http://schemas.microsoft.com/office/drawing/2014/main" id="{9C34B388-4C1C-4879-B4EE-123719DEB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22" t="-17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7C42664A-FC0A-4797-98BA-2E900EDD3F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17" r="1651"/>
          <a:stretch/>
        </p:blipFill>
        <p:spPr>
          <a:xfrm>
            <a:off x="6705604" y="3808050"/>
            <a:ext cx="2461743" cy="2630358"/>
          </a:xfrm>
          <a:prstGeom prst="rect">
            <a:avLst/>
          </a:prstGeo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84595F89-EB79-4615-9D52-D127D1CB0B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l="3399" r="51081"/>
          <a:stretch/>
        </p:blipFill>
        <p:spPr>
          <a:xfrm>
            <a:off x="2509735" y="3808050"/>
            <a:ext cx="2792967" cy="2578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272DAB-5245-4417-9397-EBD3E54CBA70}"/>
              </a:ext>
            </a:extLst>
          </p:cNvPr>
          <p:cNvSpPr txBox="1"/>
          <p:nvPr/>
        </p:nvSpPr>
        <p:spPr>
          <a:xfrm>
            <a:off x="2356279" y="6415884"/>
            <a:ext cx="34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Per-connection throughput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ADE24E-D52B-47EA-ABF4-6B9B73E3B960}"/>
              </a:ext>
            </a:extLst>
          </p:cNvPr>
          <p:cNvSpPr txBox="1"/>
          <p:nvPr/>
        </p:nvSpPr>
        <p:spPr>
          <a:xfrm>
            <a:off x="6452683" y="6467592"/>
            <a:ext cx="34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Delay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660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38479-B0C2-48E6-BF2B-E4C0A336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Scenario 2: Two Senders and Router with Finite Buffers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DA875A03-D40F-4665-8D15-DC55B02EE8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Assumption</a:t>
                </a:r>
              </a:p>
              <a:p>
                <a:pPr lvl="1"/>
                <a:r>
                  <a:rPr lang="en-US" altLang="ko-KR"/>
                  <a:t>Finite Buffer</a:t>
                </a:r>
              </a:p>
              <a:p>
                <a:pPr lvl="2"/>
                <a:r>
                  <a:rPr lang="en-US" altLang="ko-KR"/>
                  <a:t>Packets will be dropped when arriving to already-full buffer</a:t>
                </a:r>
              </a:p>
              <a:p>
                <a:pPr lvl="1"/>
                <a:r>
                  <a:rPr lang="en-US" altLang="ko-KR"/>
                  <a:t>Connection is reliable</a:t>
                </a:r>
              </a:p>
              <a:p>
                <a:pPr lvl="2"/>
                <a:r>
                  <a:rPr lang="en-US" altLang="ko-KR"/>
                  <a:t>Dropped packet must be retransmitted</a:t>
                </a:r>
              </a:p>
              <a:p>
                <a:r>
                  <a:rPr lang="en-US" altLang="ko-KR"/>
                  <a:t>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/>
                  <a:t>: original data (bytes/sec)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/>
                  <a:t>: original data + retransmitted data</a:t>
                </a:r>
              </a:p>
              <a:p>
                <a:pPr lvl="2"/>
                <a:r>
                  <a:rPr lang="en-US" altLang="ko-KR"/>
                  <a:t>Referred to offered load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DA875A03-D40F-4665-8D15-DC55B02EE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321D29-132D-463C-A95B-57670D161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68130" y="2538918"/>
            <a:ext cx="6123870" cy="2937753"/>
          </a:xfrm>
        </p:spPr>
      </p:pic>
    </p:spTree>
    <p:extLst>
      <p:ext uri="{BB962C8B-B14F-4D97-AF65-F5344CB8AC3E}">
        <p14:creationId xmlns:p14="http://schemas.microsoft.com/office/powerpoint/2010/main" val="274891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8C488-0FB2-43C4-A13B-8E63FEA7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Scenario</a:t>
            </a:r>
            <a:r>
              <a:rPr lang="ko-KR" altLang="en-US"/>
              <a:t> </a:t>
            </a:r>
            <a:r>
              <a:rPr lang="en-US" altLang="ko-KR"/>
              <a:t>2-(1): Send Packet When Buffer is Free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1A2ACC-8A36-45D7-B2B2-C12074EB4F0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ko-KR"/>
              </a:p>
              <a:p>
                <a:r>
                  <a:rPr lang="en-US" altLang="ko-KR"/>
                  <a:t>Throughput of connection(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/>
                  <a:t>) is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ko-KR"/>
              </a:p>
              <a:p>
                <a:r>
                  <a:rPr lang="en-US" altLang="ko-KR"/>
                  <a:t>From throughput standpoint, performance is ideal</a:t>
                </a:r>
              </a:p>
              <a:p>
                <a:pPr lvl="1"/>
                <a:r>
                  <a:rPr lang="en-US" altLang="ko-KR"/>
                  <a:t>Everything that is sent is received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1A2ACC-8A36-45D7-B2B2-C12074EB4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C5418D-065E-488B-943E-2478BB30E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15289" y="2272101"/>
            <a:ext cx="3144668" cy="29636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242D1-1941-4E55-99CC-0BF2B79E78A2}"/>
              </a:ext>
            </a:extLst>
          </p:cNvPr>
          <p:cNvSpPr txBox="1"/>
          <p:nvPr/>
        </p:nvSpPr>
        <p:spPr>
          <a:xfrm>
            <a:off x="7390387" y="5355569"/>
            <a:ext cx="34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Throughput of connection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14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BCD80-3BD1-4503-8EC4-3CE8AB1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Scenario 2-(2): Sender Retransmit Only When Packet is Known to be Lost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31D5783-EE7B-4D46-8A58-87F1EEF070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Offered load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Original data: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bytes/sec on average</a:t>
                </a:r>
              </a:p>
              <a:p>
                <a:pPr lvl="1"/>
                <a:r>
                  <a:rPr lang="en-US" altLang="ko-KR"/>
                  <a:t>Retransmitted data: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bytes/sec on average</a:t>
                </a:r>
              </a:p>
              <a:p>
                <a:r>
                  <a:rPr lang="en-US" altLang="ko-KR" u="sng"/>
                  <a:t>Sender must perform retransmission</a:t>
                </a:r>
              </a:p>
              <a:p>
                <a:pPr lvl="1"/>
                <a:r>
                  <a:rPr lang="en-US" altLang="ko-KR"/>
                  <a:t>Compensate for dropped packet due to overflow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31D5783-EE7B-4D46-8A58-87F1EEF07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5109E19-4647-4A8D-B9B4-AE0EA5B7EC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b="2428"/>
          <a:stretch/>
        </p:blipFill>
        <p:spPr bwMode="auto">
          <a:xfrm>
            <a:off x="6420254" y="2495286"/>
            <a:ext cx="4933545" cy="324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EC826-06C8-4821-BA7B-E18C885DF035}"/>
              </a:ext>
            </a:extLst>
          </p:cNvPr>
          <p:cNvSpPr txBox="1"/>
          <p:nvPr/>
        </p:nvSpPr>
        <p:spPr>
          <a:xfrm>
            <a:off x="7361204" y="5958684"/>
            <a:ext cx="34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Throughput of connection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40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8E463-53BD-4FD6-8C69-D73E41E1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Scenario 2-(3): Sender Timeout Prematurely and Retransmit Packet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6DCD0-DF9A-4808-A1EE-25F4984D8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Retransmit packet delayed in queue but not yet lost</a:t>
            </a:r>
          </a:p>
          <a:p>
            <a:pPr lvl="1"/>
            <a:r>
              <a:rPr lang="en-US" altLang="ko-KR"/>
              <a:t>Both original and retransmission reach to receiver</a:t>
            </a:r>
          </a:p>
          <a:p>
            <a:pPr lvl="1"/>
            <a:r>
              <a:rPr lang="en-US" altLang="ko-KR"/>
              <a:t>Receiver discard retransmission</a:t>
            </a:r>
          </a:p>
          <a:p>
            <a:r>
              <a:rPr lang="en-US" altLang="ko-KR"/>
              <a:t>Forwarding retransmitted packet on router is wasted</a:t>
            </a:r>
          </a:p>
          <a:p>
            <a:pPr lvl="1"/>
            <a:r>
              <a:rPr lang="en-US" altLang="ko-KR"/>
              <a:t>May be used to send different packet instead</a:t>
            </a:r>
          </a:p>
          <a:p>
            <a:r>
              <a:rPr lang="en-US" altLang="ko-KR">
                <a:solidFill>
                  <a:srgbClr val="C00000"/>
                </a:solidFill>
              </a:rPr>
              <a:t>Unneeded retransmission cause router to use link bandwidth to forward unneeded packet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FB7993-545A-4BA0-BE1B-9A551CC9CD6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78131"/>
            <a:ext cx="5831732" cy="37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26AB6-F76D-43BE-A787-E19E74570D5C}"/>
              </a:ext>
            </a:extLst>
          </p:cNvPr>
          <p:cNvSpPr txBox="1"/>
          <p:nvPr/>
        </p:nvSpPr>
        <p:spPr>
          <a:xfrm>
            <a:off x="7565485" y="5838148"/>
            <a:ext cx="34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Throughput of connection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22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6374-8F3F-4408-9160-75B49EC8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Approaches to Congestion Control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539F16F-E7AE-411E-AEFF-FCE326432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End-to-End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7F15FD7-F5B2-46FB-B8B6-6ED59F4A48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/>
              <a:t>Network layer provides no explicit support for congestion control</a:t>
            </a:r>
          </a:p>
          <a:p>
            <a:r>
              <a:rPr lang="en-US" altLang="ko-KR"/>
              <a:t>End system must infer congestion</a:t>
            </a:r>
          </a:p>
          <a:p>
            <a:pPr lvl="1"/>
            <a:r>
              <a:rPr lang="en-US" altLang="ko-KR"/>
              <a:t>By packet loss and delay</a:t>
            </a:r>
          </a:p>
          <a:p>
            <a:r>
              <a:rPr lang="en-US" altLang="ko-KR"/>
              <a:t>TCP take this approach</a:t>
            </a:r>
          </a:p>
          <a:p>
            <a:pPr lvl="1"/>
            <a:r>
              <a:rPr lang="en-US" altLang="ko-KR"/>
              <a:t>Indication: timeout or triple duplicated ACK</a:t>
            </a:r>
          </a:p>
          <a:p>
            <a:pPr lvl="1"/>
            <a:r>
              <a:rPr lang="en-US" altLang="ko-KR"/>
              <a:t>Congestion control: TCP decrease window size or increase RTT delay values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8651A1B-215E-486F-A834-1D8CFCD67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/>
              <a:t>Network-assisted</a:t>
            </a:r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D05A760-949B-4105-9189-A48418E647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/>
              <a:t>Network layer components provide explicit feedback to sender</a:t>
            </a:r>
          </a:p>
          <a:p>
            <a:pPr lvl="1"/>
            <a:r>
              <a:rPr lang="en-US" altLang="ko-KR"/>
              <a:t>Regarding congestion state in network</a:t>
            </a:r>
          </a:p>
          <a:p>
            <a:r>
              <a:rPr lang="en-US" altLang="ko-KR"/>
              <a:t>Feedback type</a:t>
            </a:r>
          </a:p>
          <a:p>
            <a:pPr lvl="1"/>
            <a:r>
              <a:rPr lang="en-US" altLang="ko-KR"/>
              <a:t>Direct feedback: router </a:t>
            </a:r>
            <a:r>
              <a:rPr lang="en-US" altLang="ko-KR">
                <a:latin typeface="Consolas" panose="020B0609020204030204" pitchFamily="49" charset="0"/>
              </a:rPr>
              <a:t>→</a:t>
            </a:r>
            <a:r>
              <a:rPr lang="en-US" altLang="ko-KR"/>
              <a:t> sender</a:t>
            </a:r>
          </a:p>
          <a:p>
            <a:pPr lvl="1"/>
            <a:r>
              <a:rPr lang="en-US" altLang="ko-KR"/>
              <a:t>Router marks/updates a field in packet flowing: receiver </a:t>
            </a:r>
            <a:r>
              <a:rPr lang="en-US" altLang="ko-KR">
                <a:latin typeface="Consolas" panose="020B0609020204030204" pitchFamily="49" charset="0"/>
              </a:rPr>
              <a:t>→</a:t>
            </a:r>
            <a:r>
              <a:rPr lang="en-US" altLang="ko-KR"/>
              <a:t> sender</a:t>
            </a:r>
          </a:p>
          <a:p>
            <a:r>
              <a:rPr lang="en-US" altLang="ko-KR"/>
              <a:t>Used in ATM available bit-rate(ABR) congestion control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2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FA490-22E1-9A49-B45D-9969D7B5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/>
              <a:t>Overview of the Transport Layer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2FAD9-9340-D04F-8352-7D8F7762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R"/>
              <a:t>Purpose of transport-layer protocol</a:t>
            </a:r>
          </a:p>
          <a:p>
            <a:pPr lvl="1"/>
            <a:r>
              <a:rPr kumimoji="1" lang="en" altLang="ko-KR"/>
              <a:t>Extend  host-to-host delivery to a process-to-process delivery service running on hosts</a:t>
            </a:r>
          </a:p>
          <a:p>
            <a:r>
              <a:rPr kumimoji="1" lang="en" altLang="ko-KR"/>
              <a:t>TCP and UDP provide process-to-process data delivery and error checking</a:t>
            </a:r>
          </a:p>
          <a:p>
            <a:r>
              <a:rPr kumimoji="1" lang="en" altLang="ko-KR"/>
              <a:t>UDP(User Datagram Protocol)</a:t>
            </a:r>
          </a:p>
          <a:p>
            <a:pPr lvl="1"/>
            <a:r>
              <a:rPr kumimoji="1" lang="en" altLang="ko-KR"/>
              <a:t>Unreliable, connectionless service</a:t>
            </a:r>
          </a:p>
          <a:p>
            <a:r>
              <a:rPr kumimoji="1" lang="en" altLang="ko-KR"/>
              <a:t>TCP(Transmission Control Protocol)</a:t>
            </a:r>
          </a:p>
          <a:p>
            <a:pPr lvl="1"/>
            <a:r>
              <a:rPr kumimoji="1" lang="en" altLang="ko-KR"/>
              <a:t>Reliable, connection-oriented service</a:t>
            </a:r>
          </a:p>
          <a:p>
            <a:pPr lvl="1"/>
            <a:r>
              <a:rPr kumimoji="1" lang="en-US" altLang="ko-KR"/>
              <a:t>P</a:t>
            </a:r>
            <a:r>
              <a:rPr kumimoji="1" lang="en" altLang="ko-KR"/>
              <a:t>rovide serveral additional services</a:t>
            </a:r>
          </a:p>
          <a:p>
            <a:pPr lvl="2"/>
            <a:r>
              <a:rPr kumimoji="1" lang="en-US" altLang="ko-KR"/>
              <a:t>R</a:t>
            </a:r>
            <a:r>
              <a:rPr kumimoji="1" lang="en" altLang="ko-KR"/>
              <a:t>eliable data transfer</a:t>
            </a:r>
          </a:p>
          <a:p>
            <a:pPr lvl="2"/>
            <a:r>
              <a:rPr kumimoji="1" lang="en" altLang="ko-KR"/>
              <a:t>Congestion control</a:t>
            </a:r>
          </a:p>
          <a:p>
            <a:pPr lvl="1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8076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A28A40C-9CDD-497B-9219-BB9C3788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ATM ABR Congestion Control</a:t>
            </a:r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115B8B8-FACD-4E54-BC41-988576BC76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Term</a:t>
            </a:r>
          </a:p>
          <a:p>
            <a:pPr lvl="1"/>
            <a:r>
              <a:rPr lang="en-US" altLang="ko-KR"/>
              <a:t>Switch rather than router</a:t>
            </a:r>
          </a:p>
          <a:p>
            <a:pPr lvl="1"/>
            <a:r>
              <a:rPr lang="en-US" altLang="ko-KR"/>
              <a:t>Cells rather than packet</a:t>
            </a:r>
          </a:p>
          <a:p>
            <a:pPr lvl="1"/>
            <a:r>
              <a:rPr lang="en-US" altLang="ko-KR"/>
              <a:t>Resource Management Cells(RM cells)</a:t>
            </a:r>
          </a:p>
          <a:p>
            <a:pPr lvl="2"/>
            <a:r>
              <a:rPr lang="en-US" altLang="ko-KR"/>
              <a:t>Convey congestion-related information</a:t>
            </a:r>
          </a:p>
          <a:p>
            <a:r>
              <a:rPr lang="en-US" altLang="ko-KR"/>
              <a:t>How to inform congestion?</a:t>
            </a:r>
          </a:p>
          <a:p>
            <a:pPr lvl="1"/>
            <a:r>
              <a:rPr lang="en-US" altLang="ko-KR"/>
              <a:t>When RM cell arrives at destination, send back to sender</a:t>
            </a:r>
          </a:p>
          <a:p>
            <a:pPr lvl="1"/>
            <a:r>
              <a:rPr lang="en-US" altLang="ko-KR"/>
              <a:t>Switch generate RM cell and send RM cell directly to source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1A51068-6240-47AE-AA88-8CEB2CCC1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1" y="2538919"/>
            <a:ext cx="6167394" cy="2898843"/>
          </a:xfrm>
        </p:spPr>
      </p:pic>
    </p:spTree>
    <p:extLst>
      <p:ext uri="{BB962C8B-B14F-4D97-AF65-F5344CB8AC3E}">
        <p14:creationId xmlns:p14="http://schemas.microsoft.com/office/powerpoint/2010/main" val="3528948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3.7  TCP Congestion Control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508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6F8C17F-58D0-49A9-8EB5-C0598511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TCP</a:t>
            </a:r>
            <a:r>
              <a:rPr lang="ko-KR" altLang="en-US"/>
              <a:t> </a:t>
            </a:r>
            <a:r>
              <a:rPr lang="en-US" altLang="ko-KR"/>
              <a:t>Congestion</a:t>
            </a:r>
            <a:r>
              <a:rPr lang="ko-KR" altLang="en-US"/>
              <a:t> </a:t>
            </a:r>
            <a:r>
              <a:rPr lang="en-US" altLang="ko-KR"/>
              <a:t>Control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9768A3-F004-4050-9EEF-317B2F9F5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Sender limit the rate at which it sends traffic into connection</a:t>
            </a:r>
          </a:p>
          <a:p>
            <a:pPr lvl="1"/>
            <a:r>
              <a:rPr lang="en-US" altLang="ko-KR"/>
              <a:t>As a function of perceived network congestion</a:t>
            </a:r>
          </a:p>
          <a:p>
            <a:pPr lvl="2"/>
            <a:r>
              <a:rPr lang="en-US" altLang="ko-KR"/>
              <a:t>Perceived little congestion: increase send rate</a:t>
            </a:r>
          </a:p>
          <a:p>
            <a:pPr lvl="2"/>
            <a:r>
              <a:rPr lang="en-US" altLang="ko-KR"/>
              <a:t>Otherwise: reduce send rate</a:t>
            </a:r>
          </a:p>
          <a:p>
            <a:r>
              <a:rPr lang="en-US" altLang="ko-KR"/>
              <a:t>Three consideration</a:t>
            </a:r>
          </a:p>
          <a:p>
            <a:pPr lvl="1"/>
            <a:r>
              <a:rPr lang="en-US" altLang="ko-KR"/>
              <a:t>How TCP sender limit the rate</a:t>
            </a:r>
          </a:p>
          <a:p>
            <a:pPr lvl="1"/>
            <a:r>
              <a:rPr lang="en-US" altLang="ko-KR"/>
              <a:t>How TCP sender perceive congestion</a:t>
            </a:r>
          </a:p>
          <a:p>
            <a:pPr lvl="1"/>
            <a:r>
              <a:rPr lang="en-US" altLang="ko-KR"/>
              <a:t>What algorithm should sender use to change send rate</a:t>
            </a:r>
          </a:p>
        </p:txBody>
      </p:sp>
    </p:spTree>
    <p:extLst>
      <p:ext uri="{BB962C8B-B14F-4D97-AF65-F5344CB8AC3E}">
        <p14:creationId xmlns:p14="http://schemas.microsoft.com/office/powerpoint/2010/main" val="5373832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9282D-8B86-4ED8-8D84-AB5A60DE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TCP Sender Limit Rate?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3AD845-E0D1-47BB-ACD6-E91C9C5C6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Operate </a:t>
                </a:r>
                <a:r>
                  <a:rPr lang="en-US" altLang="ko-KR" b="1"/>
                  <a:t>congestion window(</a:t>
                </a:r>
                <a:r>
                  <a:rPr lang="en-US" altLang="ko-KR" b="1" err="1">
                    <a:latin typeface="Consolas" panose="020B0609020204030204" pitchFamily="49" charset="0"/>
                  </a:rPr>
                  <a:t>cwnd</a:t>
                </a:r>
                <a:r>
                  <a:rPr lang="en-US" altLang="ko-KR" b="1"/>
                  <a:t>)</a:t>
                </a:r>
              </a:p>
              <a:p>
                <a:pPr lvl="1"/>
                <a:r>
                  <a:rPr lang="en-US" altLang="ko-KR"/>
                  <a:t>Constraint on the rate at which TCP sender can send traffic to network</a:t>
                </a:r>
              </a:p>
              <a:p>
                <a:pPr lvl="1"/>
                <a:r>
                  <a:rPr lang="en-US" altLang="ko-KR"/>
                  <a:t>By adjusting </a:t>
                </a:r>
                <a:r>
                  <a:rPr lang="en-US" altLang="ko-KR" err="1">
                    <a:latin typeface="Consolas" panose="020B0609020204030204" pitchFamily="49" charset="0"/>
                  </a:rPr>
                  <a:t>cwnd</a:t>
                </a:r>
                <a:r>
                  <a:rPr lang="en-US" altLang="ko-KR"/>
                  <a:t>, sender can adjust sending rate</a:t>
                </a:r>
              </a:p>
              <a:p>
                <a:r>
                  <a:rPr lang="en-US" altLang="ko-KR"/>
                  <a:t>Amount of unacknowledged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𝑐𝑤𝑛𝑑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𝑟𝑤𝑛𝑑</m:t>
                            </m:r>
                          </m:e>
                        </m:d>
                      </m:e>
                    </m:func>
                  </m:oMath>
                </a14:m>
                <a:endParaRPr lang="en-US" altLang="ko-KR" b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3AD845-E0D1-47BB-ACD6-E91C9C5C6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261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C27CE-8915-4846-AE9A-B2042AF8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TCP Sender Perceive Congestion?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8C479-05E9-4589-9188-3E2B83C2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Procedure from congestion to packet loss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On excessive congestion, router buffer overflow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Cause dropped datagram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/>
              <a:t>Loss event at the sender</a:t>
            </a:r>
          </a:p>
          <a:p>
            <a:r>
              <a:rPr lang="en-US" altLang="ko-KR"/>
              <a:t>Indication of congestion: loss event</a:t>
            </a:r>
          </a:p>
          <a:p>
            <a:pPr lvl="1"/>
            <a:r>
              <a:rPr lang="en-US" altLang="ko-KR"/>
              <a:t>Timeout</a:t>
            </a:r>
          </a:p>
          <a:p>
            <a:pPr lvl="1"/>
            <a:r>
              <a:rPr lang="en-US" altLang="ko-KR"/>
              <a:t>Three duplicate ACKs</a:t>
            </a:r>
          </a:p>
        </p:txBody>
      </p:sp>
    </p:spTree>
    <p:extLst>
      <p:ext uri="{BB962C8B-B14F-4D97-AF65-F5344CB8AC3E}">
        <p14:creationId xmlns:p14="http://schemas.microsoft.com/office/powerpoint/2010/main" val="1791134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1946C-B277-45F0-A701-8B99BF80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about Perceiving Congestion-Free?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B11EB-DB94-44F8-9AF4-041F65518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Optimistic case: network is congestion-free</a:t>
            </a:r>
          </a:p>
          <a:p>
            <a:r>
              <a:rPr lang="en-US" altLang="ko-KR"/>
              <a:t>If TCP take arrival of all acknowledgments</a:t>
            </a:r>
          </a:p>
          <a:p>
            <a:pPr lvl="1"/>
            <a:r>
              <a:rPr lang="en-US" altLang="ko-KR"/>
              <a:t>Indication that all is well</a:t>
            </a:r>
          </a:p>
          <a:p>
            <a:r>
              <a:rPr lang="en-US" altLang="ko-KR"/>
              <a:t>Use ACK to increase congestion window size</a:t>
            </a:r>
          </a:p>
          <a:p>
            <a:pPr lvl="1"/>
            <a:r>
              <a:rPr lang="en-US" altLang="ko-KR"/>
              <a:t>And so, increase transmission rate</a:t>
            </a:r>
          </a:p>
          <a:p>
            <a:pPr lvl="1"/>
            <a:r>
              <a:rPr lang="en-US" altLang="ko-KR"/>
              <a:t>Referred to self-clocking</a:t>
            </a:r>
          </a:p>
        </p:txBody>
      </p:sp>
    </p:spTree>
    <p:extLst>
      <p:ext uri="{BB962C8B-B14F-4D97-AF65-F5344CB8AC3E}">
        <p14:creationId xmlns:p14="http://schemas.microsoft.com/office/powerpoint/2010/main" val="2251439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8DD15-62DA-4B5F-87C9-80C1DACE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</a:t>
            </a:r>
            <a:r>
              <a:rPr lang="ko-KR" altLang="en-US"/>
              <a:t> </a:t>
            </a:r>
            <a:r>
              <a:rPr lang="en-US" altLang="ko-KR"/>
              <a:t>TCP Sender Determine Send Rate?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EC006-37A9-4233-9C3F-101D5188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 not congesting network, but make use of all available bandwidth</a:t>
            </a:r>
          </a:p>
          <a:p>
            <a:r>
              <a:rPr lang="en-US" altLang="ko-KR"/>
              <a:t>Principles</a:t>
            </a:r>
          </a:p>
          <a:p>
            <a:pPr lvl="1"/>
            <a:r>
              <a:rPr lang="en-US" altLang="ko-KR"/>
              <a:t>Lost segment implies “congestion”</a:t>
            </a:r>
          </a:p>
          <a:p>
            <a:pPr lvl="2"/>
            <a:r>
              <a:rPr lang="en-US" altLang="ko-KR"/>
              <a:t>Send rate should be decrease when segment is lost</a:t>
            </a:r>
          </a:p>
          <a:p>
            <a:pPr lvl="2"/>
            <a:r>
              <a:rPr lang="en-US" altLang="ko-KR"/>
              <a:t>Timeout or three duplicate ACKs</a:t>
            </a:r>
          </a:p>
          <a:p>
            <a:pPr lvl="1"/>
            <a:r>
              <a:rPr lang="en-US" altLang="ko-KR"/>
              <a:t>Acknowledged segment indicates “sender can increase send rate”</a:t>
            </a:r>
          </a:p>
          <a:p>
            <a:pPr lvl="2"/>
            <a:r>
              <a:rPr lang="en-US" altLang="ko-KR"/>
              <a:t>Network is not congested</a:t>
            </a:r>
          </a:p>
          <a:p>
            <a:pPr lvl="1"/>
            <a:r>
              <a:rPr lang="en-US" altLang="ko-KR"/>
              <a:t>Bandwidth probing</a:t>
            </a:r>
          </a:p>
          <a:p>
            <a:pPr lvl="2"/>
            <a:r>
              <a:rPr lang="en-US" altLang="ko-KR"/>
              <a:t>Transmission rate is increased in response to arriving ACKs</a:t>
            </a:r>
          </a:p>
          <a:p>
            <a:pPr lvl="2"/>
            <a:r>
              <a:rPr lang="en-US" altLang="ko-KR"/>
              <a:t>Reduce transmission rate when loss event occurs</a:t>
            </a:r>
          </a:p>
        </p:txBody>
      </p:sp>
    </p:spTree>
    <p:extLst>
      <p:ext uri="{BB962C8B-B14F-4D97-AF65-F5344CB8AC3E}">
        <p14:creationId xmlns:p14="http://schemas.microsoft.com/office/powerpoint/2010/main" val="16913107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A03F-13B6-4E44-92DB-D341BF77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What Algorithm Should Sender Use to Change Send Rate?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7849E-3DAD-476B-A847-F82DFA205C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Slow start</a:t>
            </a:r>
          </a:p>
          <a:p>
            <a:r>
              <a:rPr lang="en-US" altLang="ko-KR"/>
              <a:t>Congestion avoidance</a:t>
            </a:r>
          </a:p>
          <a:p>
            <a:r>
              <a:rPr lang="en-US" altLang="ko-KR"/>
              <a:t>Fast recovery</a:t>
            </a:r>
          </a:p>
          <a:p>
            <a:pPr lvl="1"/>
            <a:r>
              <a:rPr lang="en-US" altLang="ko-KR"/>
              <a:t>Optional</a:t>
            </a:r>
            <a:endParaRPr lang="ko-KR" altLang="en-US"/>
          </a:p>
        </p:txBody>
      </p:sp>
      <p:pic>
        <p:nvPicPr>
          <p:cNvPr id="3074" name="Picture 2" descr="8. Congestion Control - TCP의 혼잡 제어">
            <a:extLst>
              <a:ext uri="{FF2B5EF4-FFF2-40B4-BE49-F238E27FC236}">
                <a16:creationId xmlns:a16="http://schemas.microsoft.com/office/drawing/2014/main" id="{3842D77A-98D1-48C9-85AD-DC7876C511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750488"/>
            <a:ext cx="6205810" cy="318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643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0CA9D-2A48-488C-A526-DEBD504B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Slow Start: Start Point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E6248-086B-4111-9B51-0ADF7E76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Set </a:t>
            </a:r>
            <a:r>
              <a:rPr lang="en-US" altLang="ko-KR" err="1">
                <a:latin typeface="Consolas" panose="020B0609020204030204" pitchFamily="49" charset="0"/>
              </a:rPr>
              <a:t>cwnd</a:t>
            </a:r>
            <a:r>
              <a:rPr lang="en-US" altLang="ko-KR"/>
              <a:t> = 1MSS</a:t>
            </a:r>
          </a:p>
          <a:p>
            <a:r>
              <a:rPr lang="en-US" altLang="ko-KR"/>
              <a:t>TCP sender find amount of available bandwidth quickly, in slow-start state</a:t>
            </a:r>
          </a:p>
          <a:p>
            <a:pPr lvl="1"/>
            <a:r>
              <a:rPr lang="en-US" altLang="ko-KR" err="1">
                <a:latin typeface="Consolas" panose="020B0609020204030204" pitchFamily="49" charset="0"/>
              </a:rPr>
              <a:t>cwnd</a:t>
            </a:r>
            <a:r>
              <a:rPr lang="en-US" altLang="ko-KR"/>
              <a:t> increases by 1 MSS every time a transmitted segment is first acknowledged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Doubling</a:t>
            </a:r>
            <a:r>
              <a:rPr lang="en-US" altLang="ko-KR"/>
              <a:t> of sending rate </a:t>
            </a:r>
            <a:r>
              <a:rPr lang="en-US" altLang="ko-KR">
                <a:solidFill>
                  <a:srgbClr val="C00000"/>
                </a:solidFill>
              </a:rPr>
              <a:t>every</a:t>
            </a:r>
            <a:r>
              <a:rPr lang="en-US" altLang="ko-KR"/>
              <a:t> </a:t>
            </a:r>
            <a:r>
              <a:rPr lang="en-US" altLang="ko-KR">
                <a:solidFill>
                  <a:srgbClr val="C00000"/>
                </a:solidFill>
              </a:rPr>
              <a:t>RTT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202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0CA9D-2A48-488C-A526-DEBD504B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Slow Start: End Point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E6248-086B-4111-9B51-0ADF7E76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Timeout</a:t>
            </a:r>
          </a:p>
          <a:p>
            <a:pPr lvl="1"/>
            <a:r>
              <a:rPr lang="en-US" altLang="ko-KR"/>
              <a:t>Set </a:t>
            </a:r>
            <a:r>
              <a:rPr lang="en-US" altLang="ko-KR" err="1">
                <a:latin typeface="Consolas" panose="020B0609020204030204" pitchFamily="49" charset="0"/>
              </a:rPr>
              <a:t>ssthresh</a:t>
            </a:r>
            <a:r>
              <a:rPr lang="en-US" altLang="ko-KR"/>
              <a:t>(slow start threshold) to </a:t>
            </a:r>
            <a:r>
              <a:rPr lang="en-US" altLang="ko-KR" err="1">
                <a:latin typeface="Consolas" panose="020B0609020204030204" pitchFamily="49" charset="0"/>
              </a:rPr>
              <a:t>cwnd</a:t>
            </a:r>
            <a:r>
              <a:rPr lang="en-US" altLang="ko-KR"/>
              <a:t>/2</a:t>
            </a:r>
          </a:p>
          <a:p>
            <a:pPr lvl="1"/>
            <a:r>
              <a:rPr lang="en-US" altLang="ko-KR"/>
              <a:t>Set </a:t>
            </a:r>
            <a:r>
              <a:rPr lang="en-US" altLang="ko-KR" err="1">
                <a:latin typeface="Consolas" panose="020B0609020204030204" pitchFamily="49" charset="0"/>
              </a:rPr>
              <a:t>cwnd</a:t>
            </a:r>
            <a:r>
              <a:rPr lang="en-US" altLang="ko-KR"/>
              <a:t> to 1 and process a new</a:t>
            </a:r>
          </a:p>
          <a:p>
            <a:r>
              <a:rPr lang="en-US" altLang="ko-KR" err="1">
                <a:latin typeface="Consolas" panose="020B0609020204030204" pitchFamily="49" charset="0"/>
              </a:rPr>
              <a:t>cwnd</a:t>
            </a:r>
            <a:r>
              <a:rPr lang="en-US" altLang="ko-KR"/>
              <a:t> equals to </a:t>
            </a:r>
            <a:r>
              <a:rPr lang="en-US" altLang="ko-KR" err="1">
                <a:latin typeface="Consolas" panose="020B0609020204030204" pitchFamily="49" charset="0"/>
              </a:rPr>
              <a:t>ssthresh</a:t>
            </a:r>
            <a:endParaRPr lang="en-US" altLang="ko-KR">
              <a:latin typeface="Consolas" panose="020B0609020204030204" pitchFamily="49" charset="0"/>
            </a:endParaRPr>
          </a:p>
          <a:p>
            <a:pPr lvl="1"/>
            <a:r>
              <a:rPr lang="en-US" altLang="ko-KR"/>
              <a:t>TCP </a:t>
            </a:r>
            <a:r>
              <a:rPr lang="en-US" altLang="ko-KR" b="1"/>
              <a:t>transition into congestion avoidance </a:t>
            </a:r>
            <a:r>
              <a:rPr lang="en-US" altLang="ko-KR"/>
              <a:t>mode and increase </a:t>
            </a:r>
            <a:r>
              <a:rPr lang="en-US" altLang="ko-KR" err="1">
                <a:latin typeface="Consolas" panose="020B0609020204030204" pitchFamily="49" charset="0"/>
              </a:rPr>
              <a:t>cwnd</a:t>
            </a:r>
            <a:r>
              <a:rPr lang="en-US" altLang="ko-KR"/>
              <a:t> more cautiously</a:t>
            </a:r>
          </a:p>
          <a:p>
            <a:r>
              <a:rPr lang="en-US" altLang="ko-KR"/>
              <a:t>Three duplicate ACKs are detected</a:t>
            </a:r>
          </a:p>
          <a:p>
            <a:pPr lvl="1"/>
            <a:r>
              <a:rPr lang="en-US" altLang="ko-KR"/>
              <a:t>TCP perform fast retransmit 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Enter fast recovery 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8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D219-C4B8-5546-B9C3-91DAC4E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3.2  Multiplexing and Demultiplexing</a:t>
            </a:r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C2BE-520F-A84F-8237-822C6F525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38819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77887-B621-41D1-B7AE-3A61DD30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Congestion Avoidance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C51AA-7452-447E-ADC3-523B6612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On entry to congestion-avoidance state, when congestion is just around the</a:t>
            </a:r>
            <a:r>
              <a:rPr lang="ko-KR" altLang="en-US" dirty="0"/>
              <a:t> </a:t>
            </a:r>
            <a:r>
              <a:rPr lang="en-US" altLang="ko-KR" dirty="0"/>
              <a:t>corner</a:t>
            </a:r>
          </a:p>
          <a:p>
            <a:pPr lvl="1"/>
            <a:r>
              <a:rPr lang="en-US" altLang="ko-KR" dirty="0"/>
              <a:t>Increase value of </a:t>
            </a:r>
            <a:r>
              <a:rPr lang="en-US" altLang="ko-KR" dirty="0" err="1">
                <a:latin typeface="Consolas" panose="020B0609020204030204" pitchFamily="49" charset="0"/>
              </a:rPr>
              <a:t>cwnd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u="sng" dirty="0"/>
              <a:t>single</a:t>
            </a:r>
            <a:r>
              <a:rPr lang="ko-KR" altLang="en-US" u="sng" dirty="0"/>
              <a:t> </a:t>
            </a:r>
            <a:r>
              <a:rPr lang="en-US" altLang="ko-KR" u="sng" dirty="0"/>
              <a:t>MSS</a:t>
            </a:r>
            <a:r>
              <a:rPr lang="ko-KR" altLang="en-US" dirty="0"/>
              <a:t> </a:t>
            </a:r>
            <a:r>
              <a:rPr lang="en-US" altLang="ko-KR" u="sng" dirty="0"/>
              <a:t>every</a:t>
            </a:r>
            <a:r>
              <a:rPr lang="ko-KR" altLang="en-US" u="sng" dirty="0"/>
              <a:t> </a:t>
            </a:r>
            <a:r>
              <a:rPr lang="en-US" altLang="ko-KR" u="sng" dirty="0"/>
              <a:t>RTT</a:t>
            </a:r>
          </a:p>
          <a:p>
            <a:r>
              <a:rPr lang="en-US" altLang="ko-KR" dirty="0"/>
              <a:t>Congestion avoidance’s linear increase end at</a:t>
            </a:r>
          </a:p>
          <a:p>
            <a:pPr lvl="1"/>
            <a:r>
              <a:rPr lang="en-US" altLang="ko-KR" dirty="0"/>
              <a:t>Timeout -&gt; slow start</a:t>
            </a:r>
          </a:p>
          <a:p>
            <a:pPr lvl="2"/>
            <a:r>
              <a:rPr lang="en-US" altLang="ko-KR" dirty="0"/>
              <a:t>Set </a:t>
            </a:r>
            <a:r>
              <a:rPr lang="en-US" altLang="ko-KR" dirty="0" err="1">
                <a:latin typeface="Consolas" panose="020B0609020204030204" pitchFamily="49" charset="0"/>
              </a:rPr>
              <a:t>cwnd</a:t>
            </a:r>
            <a:r>
              <a:rPr lang="en-US" altLang="ko-KR" dirty="0"/>
              <a:t> to 1 MSS</a:t>
            </a:r>
          </a:p>
          <a:p>
            <a:pPr lvl="2"/>
            <a:r>
              <a:rPr lang="en-US" altLang="ko-KR" dirty="0"/>
              <a:t>Set </a:t>
            </a:r>
            <a:r>
              <a:rPr lang="en-US" altLang="ko-KR" dirty="0" err="1">
                <a:latin typeface="Consolas" panose="020B0609020204030204" pitchFamily="49" charset="0"/>
              </a:rPr>
              <a:t>ssthresh</a:t>
            </a:r>
            <a:r>
              <a:rPr lang="en-US" altLang="ko-KR" dirty="0"/>
              <a:t> to </a:t>
            </a:r>
            <a:r>
              <a:rPr lang="en-US" altLang="ko-KR" dirty="0" err="1">
                <a:latin typeface="Consolas" panose="020B0609020204030204" pitchFamily="49" charset="0"/>
              </a:rPr>
              <a:t>cwnd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/>
              <a:t>Three duplicate ACKs are detected: less drastic than timeout-indicated loss</a:t>
            </a:r>
          </a:p>
          <a:p>
            <a:pPr lvl="2"/>
            <a:r>
              <a:rPr lang="en-US" altLang="ko-KR" dirty="0"/>
              <a:t>Set </a:t>
            </a:r>
            <a:r>
              <a:rPr lang="en-US" altLang="ko-KR" dirty="0" err="1">
                <a:latin typeface="Consolas" panose="020B0609020204030204" pitchFamily="49" charset="0"/>
              </a:rPr>
              <a:t>cwnd</a:t>
            </a:r>
            <a:r>
              <a:rPr lang="en-US" altLang="ko-KR" dirty="0"/>
              <a:t> to </a:t>
            </a:r>
            <a:r>
              <a:rPr lang="en-US" altLang="ko-KR" dirty="0" err="1">
                <a:latin typeface="Consolas" panose="020B0609020204030204" pitchFamily="49" charset="0"/>
              </a:rPr>
              <a:t>cwnd</a:t>
            </a:r>
            <a:r>
              <a:rPr lang="en-US" altLang="ko-KR" dirty="0"/>
              <a:t>/2 + 3 MSS</a:t>
            </a:r>
          </a:p>
          <a:p>
            <a:pPr lvl="2"/>
            <a:r>
              <a:rPr lang="en-US" altLang="ko-KR" dirty="0"/>
              <a:t>Set </a:t>
            </a:r>
            <a:r>
              <a:rPr lang="en-US" altLang="ko-KR" dirty="0" err="1">
                <a:latin typeface="Consolas" panose="020B0609020204030204" pitchFamily="49" charset="0"/>
              </a:rPr>
              <a:t>ssthresh</a:t>
            </a:r>
            <a:r>
              <a:rPr lang="en-US" altLang="ko-KR" dirty="0"/>
              <a:t> to </a:t>
            </a:r>
            <a:r>
              <a:rPr lang="en-US" altLang="ko-KR" dirty="0" err="1">
                <a:latin typeface="Consolas" panose="020B0609020204030204" pitchFamily="49" charset="0"/>
              </a:rPr>
              <a:t>cwnd</a:t>
            </a:r>
            <a:r>
              <a:rPr lang="en-US" altLang="ko-KR" dirty="0"/>
              <a:t>/2</a:t>
            </a:r>
          </a:p>
          <a:p>
            <a:pPr lvl="2"/>
            <a:r>
              <a:rPr lang="en-US" altLang="ko-KR" dirty="0"/>
              <a:t>Then, fast recovery state is entered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6769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F1BE9-22AB-44BD-BF7A-88348A27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Fast Recovery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4741B-D183-4ABE-B842-F45471078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cwnd</a:t>
            </a:r>
            <a:r>
              <a:rPr lang="en-US" altLang="ko-KR"/>
              <a:t> is increased by 1 MSS for every duplicate ACK received</a:t>
            </a:r>
          </a:p>
          <a:p>
            <a:r>
              <a:rPr lang="en-US" altLang="ko-KR"/>
              <a:t>ACK arrives for missing segment</a:t>
            </a:r>
          </a:p>
          <a:p>
            <a:pPr lvl="1"/>
            <a:r>
              <a:rPr lang="en-US" altLang="ko-KR"/>
              <a:t>Deflate </a:t>
            </a:r>
            <a:r>
              <a:rPr lang="en-US" altLang="ko-KR" err="1"/>
              <a:t>cwnd</a:t>
            </a:r>
            <a:endParaRPr lang="en-US" altLang="ko-KR"/>
          </a:p>
          <a:p>
            <a:pPr lvl="1"/>
            <a:r>
              <a:rPr lang="en-US" altLang="ko-KR"/>
              <a:t>TCP enter congestion-avoidance state</a:t>
            </a:r>
          </a:p>
          <a:p>
            <a:r>
              <a:rPr lang="en-US" altLang="ko-KR"/>
              <a:t>Timeout occurs</a:t>
            </a:r>
          </a:p>
          <a:p>
            <a:pPr lvl="1"/>
            <a:r>
              <a:rPr lang="en-US" altLang="ko-KR"/>
              <a:t>Set </a:t>
            </a:r>
            <a:r>
              <a:rPr lang="en-US" altLang="ko-KR" err="1"/>
              <a:t>cwnd</a:t>
            </a:r>
            <a:r>
              <a:rPr lang="en-US" altLang="ko-KR"/>
              <a:t> to 1 MSS</a:t>
            </a:r>
          </a:p>
          <a:p>
            <a:pPr lvl="1"/>
            <a:r>
              <a:rPr lang="en-US" altLang="ko-KR"/>
              <a:t>Set </a:t>
            </a:r>
            <a:r>
              <a:rPr lang="en-US" altLang="ko-KR" err="1"/>
              <a:t>ssthresh</a:t>
            </a:r>
            <a:r>
              <a:rPr lang="en-US" altLang="ko-KR"/>
              <a:t> to </a:t>
            </a:r>
            <a:r>
              <a:rPr lang="en-US" altLang="ko-KR" err="1"/>
              <a:t>cwnd</a:t>
            </a:r>
            <a:r>
              <a:rPr lang="en-US" altLang="ko-KR"/>
              <a:t>/2</a:t>
            </a:r>
          </a:p>
          <a:p>
            <a:pPr lvl="1"/>
            <a:r>
              <a:rPr lang="en-US" altLang="ko-KR"/>
              <a:t>Fast recovery transition to slow-start state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12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59B0C-9CA4-44EA-AB5A-1DB5F063C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Example: TCP Reno</a:t>
            </a:r>
            <a:endParaRPr lang="ko-KR" altLang="en-US"/>
          </a:p>
        </p:txBody>
      </p:sp>
      <p:pic>
        <p:nvPicPr>
          <p:cNvPr id="4100" name="Picture 4" descr="Chapter 24 Transport Layer Protocols - ppt download">
            <a:extLst>
              <a:ext uri="{FF2B5EF4-FFF2-40B4-BE49-F238E27FC236}">
                <a16:creationId xmlns:a16="http://schemas.microsoft.com/office/drawing/2014/main" id="{236DBAAD-4E5C-46A3-9E35-09815B0A27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22290" r="13869" b="11361"/>
          <a:stretch/>
        </p:blipFill>
        <p:spPr bwMode="auto">
          <a:xfrm>
            <a:off x="2509157" y="1682822"/>
            <a:ext cx="8109855" cy="51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388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AD35E-0A3A-460C-9E42-AB032718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FSM for TCP Congestion Control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B8A028-151E-47EA-A051-B931310B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440" y="1368678"/>
            <a:ext cx="7180931" cy="5490404"/>
          </a:xfrm>
        </p:spPr>
      </p:pic>
    </p:spTree>
    <p:extLst>
      <p:ext uri="{BB962C8B-B14F-4D97-AF65-F5344CB8AC3E}">
        <p14:creationId xmlns:p14="http://schemas.microsoft.com/office/powerpoint/2010/main" val="28014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A1F2C-3E73-2341-A780-1E98ED4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Conclusion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4472-AECB-0D4B-A3AF-D2E6DB00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See</a:t>
            </a:r>
            <a:r>
              <a:rPr kumimoji="1" lang="ko-KR" altLang="en-US" dirty="0"/>
              <a:t> </a:t>
            </a:r>
            <a:r>
              <a:rPr kumimoji="1" lang="en-US" altLang="ko-KR" dirty="0"/>
              <a:t>how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application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 and transport layer communicates</a:t>
            </a:r>
          </a:p>
          <a:p>
            <a:r>
              <a:rPr kumimoji="1" lang="en-US" altLang="ko-KR" dirty="0"/>
              <a:t>Learn how UDP works and its benefit</a:t>
            </a:r>
          </a:p>
          <a:p>
            <a:r>
              <a:rPr kumimoji="1" lang="en-US" altLang="ko-KR" dirty="0"/>
              <a:t>Learn how transport layer provides logical connection</a:t>
            </a:r>
          </a:p>
          <a:p>
            <a:r>
              <a:rPr kumimoji="1" lang="en-US" altLang="ko-KR" dirty="0"/>
              <a:t>Overview the many way of dealing with packet loss, time out</a:t>
            </a:r>
          </a:p>
          <a:p>
            <a:r>
              <a:rPr kumimoji="1" lang="en-US" altLang="ko-KR" dirty="0"/>
              <a:t>Learn how TCP works</a:t>
            </a:r>
          </a:p>
          <a:p>
            <a:pPr lvl="1"/>
            <a:r>
              <a:rPr kumimoji="1" lang="en-US" altLang="ko-KR" dirty="0"/>
              <a:t>TCP flow control</a:t>
            </a:r>
          </a:p>
          <a:p>
            <a:pPr lvl="1"/>
            <a:r>
              <a:rPr kumimoji="1" lang="en-US" altLang="ko-KR" dirty="0"/>
              <a:t>TCP congestion control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739137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190</TotalTime>
  <Words>5362</Words>
  <Application>Microsoft Office PowerPoint</Application>
  <PresentationFormat>와이드스크린</PresentationFormat>
  <Paragraphs>726</Paragraphs>
  <Slides>94</Slides>
  <Notes>21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2" baseType="lpstr">
      <vt:lpstr>Cambria Math</vt:lpstr>
      <vt:lpstr>Arial</vt:lpstr>
      <vt:lpstr>Consolas</vt:lpstr>
      <vt:lpstr>본고딕 KR Regular</vt:lpstr>
      <vt:lpstr>Amaranth</vt:lpstr>
      <vt:lpstr>Britannic Bold</vt:lpstr>
      <vt:lpstr>Wingdings</vt:lpstr>
      <vt:lpstr>One List</vt:lpstr>
      <vt:lpstr>Chapter 03: Transport Layer</vt:lpstr>
      <vt:lpstr>Contents</vt:lpstr>
      <vt:lpstr>3.1  Introduction and Transport-Layer Services</vt:lpstr>
      <vt:lpstr>Transport-Layer Protocol</vt:lpstr>
      <vt:lpstr>Layers and Packet Terminology</vt:lpstr>
      <vt:lpstr>Relationship Between Transport and Network Layers</vt:lpstr>
      <vt:lpstr>Internet-Protocol(IP)</vt:lpstr>
      <vt:lpstr>Overview of the Transport Layer</vt:lpstr>
      <vt:lpstr>3.2  Multiplexing and Demultiplexing</vt:lpstr>
      <vt:lpstr>Transport-Layer Scheme</vt:lpstr>
      <vt:lpstr>Multiplexing and Demultiplexing: Transport-Layer Protocol</vt:lpstr>
      <vt:lpstr>Segment Fields for Multiplexing and Demultiplexing</vt:lpstr>
      <vt:lpstr>Connectionless Multiplexing and Demultiplexing</vt:lpstr>
      <vt:lpstr>Connection-Oriented Multiplexing and Demultiplexing</vt:lpstr>
      <vt:lpstr>Web Servers and TCP</vt:lpstr>
      <vt:lpstr>3.3  Connectionless Transport: UDP </vt:lpstr>
      <vt:lpstr>About UDP</vt:lpstr>
      <vt:lpstr>UDP Scheme at Each Side</vt:lpstr>
      <vt:lpstr>Reasons for Using UDP</vt:lpstr>
      <vt:lpstr>UDP Segment Structure</vt:lpstr>
      <vt:lpstr>UDP Checksum</vt:lpstr>
      <vt:lpstr>Reason Why UDP Provides Checksum Field</vt:lpstr>
      <vt:lpstr>3.4  Principles of Reliable Data Transfer</vt:lpstr>
      <vt:lpstr>Principles of Reliable Data Transfer</vt:lpstr>
      <vt:lpstr>Assumptions and Definition of Functions</vt:lpstr>
      <vt:lpstr>Definition and Terminology of Finite State Machine(FSM) Diagram</vt:lpstr>
      <vt:lpstr>Reliable Data Transfer over a Perfectly Reliable Channel: rdt1.0 </vt:lpstr>
      <vt:lpstr>Reliable Data Transfer over a Channel with Bit Errors: rdt2.0</vt:lpstr>
      <vt:lpstr>Capabilities in ARQ</vt:lpstr>
      <vt:lpstr>Reliable Data Transfer over a Channel with Bit Errors: rdt2.0 - ARQ</vt:lpstr>
      <vt:lpstr>Reliable Data Transfer over a Channel with Bit Errors: rdt2.0 </vt:lpstr>
      <vt:lpstr>Problems of rdt2.0</vt:lpstr>
      <vt:lpstr>Reliable Data Transfer over a Channel with Bit Errors: rdt2.1 - Properties</vt:lpstr>
      <vt:lpstr>Reliable Data Transfer over a Channel with Bit Errors: rdt2.1 - Sending side</vt:lpstr>
      <vt:lpstr>Reliable Data Transfer over a Channel with Bit Errors: rdt2.1 - Receiving side </vt:lpstr>
      <vt:lpstr>Reliable Data Transfer over a Channel with Bit Errors: rdt2.2 - Sending side</vt:lpstr>
      <vt:lpstr>Reliable Data Transfer over a Channel with Bit Errors: rdt2.2 - Receiving side </vt:lpstr>
      <vt:lpstr>Reliable Data Transfer over a Lossy Channel with Bit Errors: rdt3.0 </vt:lpstr>
      <vt:lpstr>Reliable Data Transfer over a Lossy Channel with Bit Errors: rdt3.0 #2</vt:lpstr>
      <vt:lpstr>Pipelined Reliable Data Transfer Protocols</vt:lpstr>
      <vt:lpstr>Go-Back-N (GBN)</vt:lpstr>
      <vt:lpstr>Go-Back-N (GBN): Sliding-Window Protocol</vt:lpstr>
      <vt:lpstr>Go-Back-N (GBN): Sender #1</vt:lpstr>
      <vt:lpstr>Go-Back-N (GBN): Sender #2</vt:lpstr>
      <vt:lpstr>Go-Back-N (GBN): Receiver</vt:lpstr>
      <vt:lpstr>Extended FSM for GBN</vt:lpstr>
      <vt:lpstr>Characteristics of GBN</vt:lpstr>
      <vt:lpstr>Selective Repeat (SR)</vt:lpstr>
      <vt:lpstr>Selective Repeat (SR):  Sender Events and Actions #1</vt:lpstr>
      <vt:lpstr>Selective Repeat (SR):  Sender Events and Actions #2</vt:lpstr>
      <vt:lpstr>Selective Repeat (SR):  Receiver Events and Actions</vt:lpstr>
      <vt:lpstr>3.5  Connection-Oriented Transport: TCP </vt:lpstr>
      <vt:lpstr>Characteristics TCP Connection</vt:lpstr>
      <vt:lpstr>Sending Data With TCP: Client to Server - Client Side</vt:lpstr>
      <vt:lpstr>Sending Data With TCP: Client to Server - Server Side</vt:lpstr>
      <vt:lpstr>TCP Segment Header Structure</vt:lpstr>
      <vt:lpstr>Sequence Numbers and Acknowledgment Numbers</vt:lpstr>
      <vt:lpstr>Telnet: A Case Study for Sequence and Acknowledgment Numbers #1</vt:lpstr>
      <vt:lpstr>Telnet: A Case Study for Sequence and Acknowledgment Numbers #2</vt:lpstr>
      <vt:lpstr>Round-Trip Time Estimation and Timeout</vt:lpstr>
      <vt:lpstr>Setting and Managing the Retransmission Timeout Interval</vt:lpstr>
      <vt:lpstr>Reliable Data Transfer</vt:lpstr>
      <vt:lpstr>Three major events in data transmission and retransmission</vt:lpstr>
      <vt:lpstr>Doubling the Timeout Interval</vt:lpstr>
      <vt:lpstr>Fast Retransmit</vt:lpstr>
      <vt:lpstr>Go-Back-N or Selective Repeat?</vt:lpstr>
      <vt:lpstr>Flow Control</vt:lpstr>
      <vt:lpstr>Flow Control – Example #1</vt:lpstr>
      <vt:lpstr>Flow Control – Example #2</vt:lpstr>
      <vt:lpstr>Flow Control – Example #3</vt:lpstr>
      <vt:lpstr>3.6  Principles of Congestion Control</vt:lpstr>
      <vt:lpstr>Congestion Control</vt:lpstr>
      <vt:lpstr>Scenario 1: Two Senders, Router with Infinite Buffers</vt:lpstr>
      <vt:lpstr>Scenario 1: Performance and Cost</vt:lpstr>
      <vt:lpstr>Scenario 2: Two Senders and Router with Finite Buffers </vt:lpstr>
      <vt:lpstr>Scenario 2-(1): Send Packet When Buffer is Free</vt:lpstr>
      <vt:lpstr>Scenario 2-(2): Sender Retransmit Only When Packet is Known to be Lost</vt:lpstr>
      <vt:lpstr>Scenario 2-(3): Sender Timeout Prematurely and Retransmit Packet</vt:lpstr>
      <vt:lpstr>Approaches to Congestion Control</vt:lpstr>
      <vt:lpstr>ATM ABR Congestion Control</vt:lpstr>
      <vt:lpstr>3.7  TCP Congestion Control</vt:lpstr>
      <vt:lpstr>TCP Congestion Control</vt:lpstr>
      <vt:lpstr>How TCP Sender Limit Rate?</vt:lpstr>
      <vt:lpstr>How TCP Sender Perceive Congestion?</vt:lpstr>
      <vt:lpstr>How about Perceiving Congestion-Free?</vt:lpstr>
      <vt:lpstr>How TCP Sender Determine Send Rate?</vt:lpstr>
      <vt:lpstr>What Algorithm Should Sender Use to Change Send Rate?</vt:lpstr>
      <vt:lpstr>Slow Start: Start Point</vt:lpstr>
      <vt:lpstr>Slow Start: End Point</vt:lpstr>
      <vt:lpstr>Congestion Avoidance</vt:lpstr>
      <vt:lpstr>Fast Recovery </vt:lpstr>
      <vt:lpstr>Example: TCP Reno</vt:lpstr>
      <vt:lpstr>FSM for TCP Congestion Control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 수민</cp:lastModifiedBy>
  <cp:revision>5</cp:revision>
  <cp:lastPrinted>2022-02-06T13:49:00Z</cp:lastPrinted>
  <dcterms:created xsi:type="dcterms:W3CDTF">2022-01-09T08:49:23Z</dcterms:created>
  <dcterms:modified xsi:type="dcterms:W3CDTF">2022-02-21T11:57:39Z</dcterms:modified>
</cp:coreProperties>
</file>